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</p:sldMasterIdLst>
  <p:notesMasterIdLst>
    <p:notesMasterId r:id="rId46"/>
  </p:notesMasterIdLst>
  <p:handoutMasterIdLst>
    <p:handoutMasterId r:id="rId47"/>
  </p:handoutMasterIdLst>
  <p:sldIdLst>
    <p:sldId id="305" r:id="rId2"/>
    <p:sldId id="392" r:id="rId3"/>
    <p:sldId id="451" r:id="rId4"/>
    <p:sldId id="414" r:id="rId5"/>
    <p:sldId id="435" r:id="rId6"/>
    <p:sldId id="436" r:id="rId7"/>
    <p:sldId id="437" r:id="rId8"/>
    <p:sldId id="438" r:id="rId9"/>
    <p:sldId id="439" r:id="rId10"/>
    <p:sldId id="440" r:id="rId11"/>
    <p:sldId id="441" r:id="rId12"/>
    <p:sldId id="442" r:id="rId13"/>
    <p:sldId id="443" r:id="rId14"/>
    <p:sldId id="444" r:id="rId15"/>
    <p:sldId id="420" r:id="rId16"/>
    <p:sldId id="383" r:id="rId17"/>
    <p:sldId id="373" r:id="rId18"/>
    <p:sldId id="382" r:id="rId19"/>
    <p:sldId id="396" r:id="rId20"/>
    <p:sldId id="400" r:id="rId21"/>
    <p:sldId id="397" r:id="rId22"/>
    <p:sldId id="415" r:id="rId23"/>
    <p:sldId id="422" r:id="rId24"/>
    <p:sldId id="423" r:id="rId25"/>
    <p:sldId id="416" r:id="rId26"/>
    <p:sldId id="417" r:id="rId27"/>
    <p:sldId id="418" r:id="rId28"/>
    <p:sldId id="419" r:id="rId29"/>
    <p:sldId id="424" r:id="rId30"/>
    <p:sldId id="425" r:id="rId31"/>
    <p:sldId id="426" r:id="rId32"/>
    <p:sldId id="427" r:id="rId33"/>
    <p:sldId id="429" r:id="rId34"/>
    <p:sldId id="428" r:id="rId35"/>
    <p:sldId id="431" r:id="rId36"/>
    <p:sldId id="430" r:id="rId37"/>
    <p:sldId id="432" r:id="rId38"/>
    <p:sldId id="445" r:id="rId39"/>
    <p:sldId id="447" r:id="rId40"/>
    <p:sldId id="448" r:id="rId41"/>
    <p:sldId id="433" r:id="rId42"/>
    <p:sldId id="449" r:id="rId43"/>
    <p:sldId id="450" r:id="rId44"/>
    <p:sldId id="452" r:id="rId45"/>
  </p:sldIdLst>
  <p:sldSz cx="9144000" cy="6858000" type="screen4x3"/>
  <p:notesSz cx="6807200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4" autoAdjust="0"/>
    <p:restoredTop sz="94631" autoAdjust="0"/>
  </p:normalViewPr>
  <p:slideViewPr>
    <p:cSldViewPr>
      <p:cViewPr varScale="1">
        <p:scale>
          <a:sx n="116" d="100"/>
          <a:sy n="116" d="100"/>
        </p:scale>
        <p:origin x="-114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697" rIns="91399" bIns="45697" numCol="1" anchor="t" anchorCtr="0" compatLnSpc="1">
            <a:prstTxWarp prst="textNoShape">
              <a:avLst/>
            </a:prstTxWarp>
          </a:bodyPr>
          <a:lstStyle>
            <a:lvl1pPr defTabSz="91399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690" y="2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697" rIns="91399" bIns="45697" numCol="1" anchor="t" anchorCtr="0" compatLnSpc="1">
            <a:prstTxWarp prst="textNoShape">
              <a:avLst/>
            </a:prstTxWarp>
          </a:bodyPr>
          <a:lstStyle>
            <a:lvl1pPr algn="r" defTabSz="91399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1370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697" rIns="91399" bIns="45697" numCol="1" anchor="b" anchorCtr="0" compatLnSpc="1">
            <a:prstTxWarp prst="textNoShape">
              <a:avLst/>
            </a:prstTxWarp>
          </a:bodyPr>
          <a:lstStyle>
            <a:lvl1pPr defTabSz="91399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690" y="9441370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697" rIns="91399" bIns="45697" numCol="1" anchor="b" anchorCtr="0" compatLnSpc="1">
            <a:prstTxWarp prst="textNoShape">
              <a:avLst/>
            </a:prstTxWarp>
          </a:bodyPr>
          <a:lstStyle>
            <a:lvl1pPr algn="r" defTabSz="913997">
              <a:defRPr sz="1200"/>
            </a:lvl1pPr>
          </a:lstStyle>
          <a:p>
            <a:pPr>
              <a:defRPr/>
            </a:pPr>
            <a:fld id="{CFE6B1B4-371B-4F40-BEFE-6FDBD61E135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1713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697" rIns="91399" bIns="45697" numCol="1" anchor="t" anchorCtr="0" compatLnSpc="1">
            <a:prstTxWarp prst="textNoShape">
              <a:avLst/>
            </a:prstTxWarp>
          </a:bodyPr>
          <a:lstStyle>
            <a:lvl1pPr defTabSz="91399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690" y="2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697" rIns="91399" bIns="45697" numCol="1" anchor="t" anchorCtr="0" compatLnSpc="1">
            <a:prstTxWarp prst="textNoShape">
              <a:avLst/>
            </a:prstTxWarp>
          </a:bodyPr>
          <a:lstStyle>
            <a:lvl1pPr algn="r" defTabSz="91399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6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939" y="4720684"/>
            <a:ext cx="5443325" cy="447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697" rIns="91399" bIns="45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6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1370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697" rIns="91399" bIns="45697" numCol="1" anchor="b" anchorCtr="0" compatLnSpc="1">
            <a:prstTxWarp prst="textNoShape">
              <a:avLst/>
            </a:prstTxWarp>
          </a:bodyPr>
          <a:lstStyle>
            <a:lvl1pPr defTabSz="913997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690" y="9441370"/>
            <a:ext cx="2949990" cy="496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697" rIns="91399" bIns="45697" numCol="1" anchor="b" anchorCtr="0" compatLnSpc="1">
            <a:prstTxWarp prst="textNoShape">
              <a:avLst/>
            </a:prstTxWarp>
          </a:bodyPr>
          <a:lstStyle>
            <a:lvl1pPr algn="r" defTabSz="913997">
              <a:defRPr sz="1200"/>
            </a:lvl1pPr>
          </a:lstStyle>
          <a:p>
            <a:pPr>
              <a:defRPr/>
            </a:pPr>
            <a:fld id="{A6F4F922-70B0-43FE-88BE-E07E0C4BC23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820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fr-FR" altLang="en-US"/>
              <a:t>Cliquez pour modifier le style du titre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fr-FR" altLang="en-US"/>
              <a:t>Cliquez pour modifier le style des sous-titres du masque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76837-1546-4249-AE87-00AAB071F932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56723-F148-489B-95C5-C36158FBAE52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E72EB-2267-40EF-8A7E-DF0F7EC8B948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88F28-2C8F-4A38-B726-88326BBBDDEE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05CCE-9E4D-4FF2-92CC-5FE54F737AD9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73D37-5897-4484-953F-EE9AE882C7ED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568D-E88B-4F6F-BF07-01A458A950BC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C545B-156D-45DC-8C40-4AD7908A138E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46FE5-B141-4CE3-9BA3-8C2B37E810A0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F4FBA-9F16-4612-85CE-D67C43EC4B61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CE873-F476-47FA-ACBD-B441DD88FFD8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81E31-C7AB-42FA-9AE0-37A263F4B837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FB6A6-120E-4C3C-BC11-4908D8F35A2E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20600-A9A5-4FFC-AC59-4B0A267A0237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1440A-5221-446C-953A-6F5010D12038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204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fr-FR" altLang="en-US"/>
          </a:p>
        </p:txBody>
      </p:sp>
      <p:sp>
        <p:nvSpPr>
          <p:cNvPr id="204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B2029359-F14A-425E-B60E-1620B83C0D33}" type="slidenum">
              <a:rPr lang="fr-FR" altLang="en-US"/>
              <a:pPr>
                <a:defRPr/>
              </a:pPr>
              <a:t>‹N°›</a:t>
            </a:fld>
            <a:endParaRPr lang="fr-FR" altLang="en-US"/>
          </a:p>
        </p:txBody>
      </p:sp>
      <p:sp>
        <p:nvSpPr>
          <p:cNvPr id="20480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480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file:///\\SERVEUR\zzz\Mes%20Documents\_Unsaf%2018%2006%202012\Autorit&#233;%20Concurrence\2017.01%20Conf%20de%20presse\www.assemblee-nationale.fr\14\pdf\cr-eco\15-16\c1516089.pdf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nomie.gouv.fr/dgccrf/atelier-dgccrf-sante-fonctionnement-marche-et-information-consommateur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T:\Mes%20Documents\_Unsaf%2018%2006%202012\Autorit&#233;%20Concurrence\2017.01%20Conf%20de%20presse\Conference_de_Presse_Unsaf_-_ADLC_-_18_01_2017_-_video.avi" TargetMode="External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saf.org/doc/Unsaf_Analyse_sectorielle_de_l_audioprothese_en_France_Decembre_2015.pdf" TargetMode="External"/><Relationship Id="rId2" Type="http://schemas.openxmlformats.org/officeDocument/2006/relationships/hyperlink" Target="http://well.blogs.nytimes.com/2015/10/05/the-hurdles-to-getting-hearing-aids/?_r=1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optical-center.fr/" TargetMode="Externa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essentiel-optique.com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4"/>
          <p:cNvSpPr>
            <a:spLocks noGrp="1" noChangeArrowheads="1"/>
          </p:cNvSpPr>
          <p:nvPr>
            <p:ph type="ctrTitle" idx="4294967295"/>
          </p:nvPr>
        </p:nvSpPr>
        <p:spPr>
          <a:xfrm>
            <a:off x="827584" y="1484784"/>
            <a:ext cx="7695704" cy="2232025"/>
          </a:xfrm>
        </p:spPr>
        <p:txBody>
          <a:bodyPr/>
          <a:lstStyle/>
          <a:p>
            <a:pPr algn="ctr" eaLnBrk="1" hangingPunct="1"/>
            <a:r>
              <a:rPr lang="fr-FR" sz="2000" b="1" dirty="0" smtClean="0">
                <a:solidFill>
                  <a:schemeClr val="tx1"/>
                </a:solidFill>
                <a:latin typeface="+mn-lt"/>
              </a:rPr>
              <a:t>Conférence de presse</a:t>
            </a:r>
            <a:r>
              <a:rPr lang="fr-FR" sz="24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fr-FR" sz="2400" b="1" dirty="0" smtClean="0">
                <a:solidFill>
                  <a:schemeClr val="tx1"/>
                </a:solidFill>
                <a:latin typeface="+mn-lt"/>
              </a:rPr>
            </a:br>
            <a:r>
              <a:rPr lang="fr-FR" sz="11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fr-FR" sz="1100" b="1" dirty="0" smtClean="0">
                <a:solidFill>
                  <a:schemeClr val="tx1"/>
                </a:solidFill>
                <a:latin typeface="+mn-lt"/>
              </a:rPr>
            </a:br>
            <a:r>
              <a:rPr lang="fr-FR" sz="3200" b="1" dirty="0" smtClean="0">
                <a:solidFill>
                  <a:schemeClr val="tx1"/>
                </a:solidFill>
                <a:latin typeface="+mn-lt"/>
              </a:rPr>
              <a:t>Santé : l’Autorité de la concurrence</a:t>
            </a:r>
            <a:br>
              <a:rPr lang="fr-FR" sz="3200" b="1" dirty="0" smtClean="0">
                <a:solidFill>
                  <a:schemeClr val="tx1"/>
                </a:solidFill>
                <a:latin typeface="+mn-lt"/>
              </a:rPr>
            </a:br>
            <a:r>
              <a:rPr lang="fr-FR" sz="8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fr-FR" sz="800" b="1" dirty="0" smtClean="0">
                <a:solidFill>
                  <a:schemeClr val="tx1"/>
                </a:solidFill>
                <a:latin typeface="+mn-lt"/>
              </a:rPr>
            </a:br>
            <a:r>
              <a:rPr lang="fr-FR" sz="3200" b="1" dirty="0" smtClean="0">
                <a:solidFill>
                  <a:schemeClr val="tx1"/>
                </a:solidFill>
                <a:latin typeface="+mn-lt"/>
              </a:rPr>
              <a:t>à rebours de la volonté des Français ?</a:t>
            </a:r>
            <a:br>
              <a:rPr lang="fr-FR" sz="3200" b="1" dirty="0" smtClean="0">
                <a:solidFill>
                  <a:schemeClr val="tx1"/>
                </a:solidFill>
                <a:latin typeface="+mn-lt"/>
              </a:rPr>
            </a:br>
            <a:r>
              <a:rPr lang="fr-FR" sz="12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fr-FR" sz="1200" b="1" dirty="0" smtClean="0">
                <a:solidFill>
                  <a:schemeClr val="tx1"/>
                </a:solidFill>
                <a:latin typeface="+mn-lt"/>
              </a:rPr>
            </a:br>
            <a:r>
              <a:rPr lang="fr-FR" sz="12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fr-FR" sz="1200" b="1" dirty="0" smtClean="0">
                <a:solidFill>
                  <a:schemeClr val="tx1"/>
                </a:solidFill>
                <a:latin typeface="+mn-lt"/>
              </a:rPr>
            </a:br>
            <a:r>
              <a:rPr lang="fr-FR" sz="2000" b="1" dirty="0" smtClean="0">
                <a:solidFill>
                  <a:schemeClr val="tx1"/>
                </a:solidFill>
                <a:latin typeface="+mn-lt"/>
              </a:rPr>
              <a:t>Mercredi 18 janvier 2017</a:t>
            </a:r>
            <a:endParaRPr lang="fr-FR" sz="2400" b="1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123" name="Image 4" descr="Logo Unsaf H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6498" y="5733256"/>
            <a:ext cx="1093995" cy="48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3203575" y="1165225"/>
            <a:ext cx="27368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fr-FR" sz="1100">
                <a:ea typeface="Calibri" pitchFamily="34" charset="0"/>
                <a:cs typeface="Times New Roman" pitchFamily="18" charset="0"/>
              </a:rPr>
              <a:t>                                                                   </a:t>
            </a:r>
            <a:endParaRPr lang="fr-FR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763688" y="4293096"/>
            <a:ext cx="59859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Luis Godinho</a:t>
            </a:r>
          </a:p>
          <a:p>
            <a:r>
              <a:rPr lang="fr-FR" sz="1400" dirty="0" smtClean="0"/>
              <a:t>Président du Syndicat des audioprothésistes-UNSAF,</a:t>
            </a:r>
          </a:p>
          <a:p>
            <a:r>
              <a:rPr lang="fr-FR" sz="1400" dirty="0" smtClean="0"/>
              <a:t>Membre du Haut Conseil pour l'avenir de l'assurance maladie (HCAAM),</a:t>
            </a:r>
          </a:p>
          <a:p>
            <a:r>
              <a:rPr lang="fr-FR" sz="1400" dirty="0" smtClean="0"/>
              <a:t>Membre du Haut Conseil de la famille, de l’enfance et de l’âge (HCFEA).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10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664"/>
            <a:ext cx="8229600" cy="5761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endParaRPr lang="fr-FR" sz="1800" b="1" u="sng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67544" y="764704"/>
            <a:ext cx="784887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smtClean="0"/>
              <a:t>M. Didier </a:t>
            </a:r>
            <a:r>
              <a:rPr lang="fr-FR" sz="1600" u="sng" dirty="0" err="1" smtClean="0"/>
              <a:t>Tabuteau</a:t>
            </a:r>
            <a:r>
              <a:rPr lang="fr-FR" sz="1600" u="sng" dirty="0" smtClean="0"/>
              <a:t>, « Démocratie sanitaire » :</a:t>
            </a:r>
            <a:endParaRPr lang="fr-FR" sz="1600" i="1" u="sng" dirty="0" smtClean="0"/>
          </a:p>
          <a:p>
            <a:r>
              <a:rPr lang="fr-FR" sz="1600" b="1" dirty="0" smtClean="0"/>
              <a:t>(extraits du chapitre « Le Dogme de la concurrence »)</a:t>
            </a:r>
            <a:endParaRPr lang="fr-FR" sz="1600" i="1" dirty="0" smtClean="0"/>
          </a:p>
          <a:p>
            <a:endParaRPr lang="fr-FR" sz="1600" i="1" dirty="0" smtClean="0"/>
          </a:p>
          <a:p>
            <a:r>
              <a:rPr lang="fr-FR" sz="1400" i="1" dirty="0" smtClean="0"/>
              <a:t>« La mise en concurrence des acteurs économiques n’a-t-elle pas habituellement pour conséquence une réduction des prix et une amélioration de la qualité des services ou des produits ? Or les enseignements de l’économie de la santé ne conduisent pas à cette conclusion. Les </a:t>
            </a:r>
            <a:r>
              <a:rPr lang="fr-FR" sz="1400" b="1" i="1" dirty="0" smtClean="0"/>
              <a:t>mécanismes du marché ne permettent de parvenir au meilleur prix d’équilibre entre l’offre et la demande que si les acheteurs ont une information suffisante sur ce qu’ils achètent</a:t>
            </a:r>
            <a:r>
              <a:rPr lang="fr-FR" sz="1400" i="1" dirty="0" smtClean="0"/>
              <a:t>. La comparaison des performances des produits ou des prestations leur permet alors de faire un choix rationnel et de privilégier ce qui répond à leurs attentes au meilleur coût. »</a:t>
            </a:r>
          </a:p>
          <a:p>
            <a:r>
              <a:rPr lang="fr-FR" sz="1400" i="1" dirty="0" smtClean="0"/>
              <a:t/>
            </a:r>
            <a:br>
              <a:rPr lang="fr-FR" sz="1400" i="1" dirty="0" smtClean="0"/>
            </a:br>
            <a:r>
              <a:rPr lang="fr-FR" sz="1400" i="1" dirty="0" smtClean="0"/>
              <a:t>« Tel n’est pas le cas en matière de soins. Le malade ne peut mobiliser qu’une infime partie des connaissances médicale nécessaires à l’appréciation de son état de santé et des stratégies thérapeutiques qui s’offrent à lui. </a:t>
            </a:r>
            <a:r>
              <a:rPr lang="fr-FR" sz="1400" b="1" i="1" dirty="0" smtClean="0"/>
              <a:t>Il y a « asymétrie d’information » entre lui et les prestataires de soins</a:t>
            </a:r>
            <a:r>
              <a:rPr lang="fr-FR" sz="1400" i="1" dirty="0" smtClean="0"/>
              <a:t>, médecins, hôpitaux et cliniques. L’analyse des conséquences de ce phénomène sur le système de santé a contribué à l’attribution du prix Nobel d’économie à Kenneth Arrow en 1972. »</a:t>
            </a:r>
          </a:p>
          <a:p>
            <a:r>
              <a:rPr lang="fr-FR" sz="1400" i="1" dirty="0" smtClean="0"/>
              <a:t/>
            </a:r>
            <a:br>
              <a:rPr lang="fr-FR" sz="1400" i="1" dirty="0" smtClean="0"/>
            </a:br>
            <a:r>
              <a:rPr lang="fr-FR" sz="1400" i="1" dirty="0" smtClean="0"/>
              <a:t>« Chacun connaît la difficulté du "choix" d’un médecin. </a:t>
            </a:r>
          </a:p>
          <a:p>
            <a:r>
              <a:rPr lang="fr-FR" sz="1400" i="1" dirty="0" smtClean="0"/>
              <a:t>La "réputation"  tient lieu d’évaluation des compétences.</a:t>
            </a:r>
          </a:p>
          <a:p>
            <a:r>
              <a:rPr lang="fr-FR" sz="1400" b="1" i="1" dirty="0" smtClean="0"/>
              <a:t>Le système de santé repose plus sur une économie de la confiance que sur une économie de la connaissance</a:t>
            </a:r>
            <a:r>
              <a:rPr lang="fr-FR" sz="1400" i="1" dirty="0" smtClean="0"/>
              <a:t>. »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11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664"/>
            <a:ext cx="8229600" cy="5761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endParaRPr lang="fr-FR" sz="1800" b="1" u="sng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67544" y="764704"/>
            <a:ext cx="784887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smtClean="0"/>
              <a:t>M. Didier </a:t>
            </a:r>
            <a:r>
              <a:rPr lang="fr-FR" sz="1600" u="sng" dirty="0" err="1" smtClean="0"/>
              <a:t>Tabuteau</a:t>
            </a:r>
            <a:r>
              <a:rPr lang="fr-FR" sz="1600" u="sng" dirty="0" smtClean="0"/>
              <a:t>, « Démocratie sanitaire » :</a:t>
            </a:r>
            <a:endParaRPr lang="fr-FR" sz="1600" i="1" u="sng" dirty="0" smtClean="0"/>
          </a:p>
          <a:p>
            <a:r>
              <a:rPr lang="fr-FR" sz="1600" b="1" dirty="0" smtClean="0"/>
              <a:t>(extraits du chapitre « Le Dogme de la concurrence »)</a:t>
            </a:r>
            <a:endParaRPr lang="fr-FR" sz="1600" i="1" dirty="0" smtClean="0"/>
          </a:p>
          <a:p>
            <a:endParaRPr lang="fr-FR" sz="1400" i="1" dirty="0" smtClean="0"/>
          </a:p>
          <a:p>
            <a:endParaRPr lang="fr-FR" sz="1400" i="1" dirty="0" smtClean="0"/>
          </a:p>
          <a:p>
            <a:r>
              <a:rPr lang="fr-FR" sz="1400" i="1" dirty="0" smtClean="0"/>
              <a:t>« Dans ce contexte, </a:t>
            </a:r>
            <a:r>
              <a:rPr lang="fr-FR" sz="1400" b="1" i="1" dirty="0" smtClean="0"/>
              <a:t>le  "marché" est dans l’incapacité d’établir des prix "rationnels" au regard de la qualité des soins et de la pertinence médicale des prestations</a:t>
            </a:r>
            <a:r>
              <a:rPr lang="fr-FR" sz="1400" i="1" dirty="0" smtClean="0"/>
              <a:t>.</a:t>
            </a:r>
          </a:p>
          <a:p>
            <a:r>
              <a:rPr lang="fr-FR" sz="1400" i="1" dirty="0" smtClean="0"/>
              <a:t>Plus étonnant encore, </a:t>
            </a:r>
            <a:r>
              <a:rPr lang="fr-FR" sz="1400" b="1" i="1" dirty="0" smtClean="0"/>
              <a:t>la concurrence entre les professionnels favorise la hausse des tarifs</a:t>
            </a:r>
            <a:r>
              <a:rPr lang="fr-FR" sz="1400" i="1" dirty="0" smtClean="0"/>
              <a:t>.</a:t>
            </a:r>
          </a:p>
          <a:p>
            <a:r>
              <a:rPr lang="fr-FR" sz="1400" i="1" dirty="0" smtClean="0"/>
              <a:t>Même </a:t>
            </a:r>
            <a:r>
              <a:rPr lang="fr-FR" sz="1400" b="1" i="1" dirty="0" smtClean="0"/>
              <a:t>les financeurs de la santé sont soumis à cette pression à la hausse lorsqu’ils sont en situation de concurrence</a:t>
            </a:r>
            <a:r>
              <a:rPr lang="fr-FR" sz="1400" i="1" dirty="0" smtClean="0"/>
              <a:t>. »</a:t>
            </a:r>
          </a:p>
          <a:p>
            <a:endParaRPr lang="fr-FR" sz="1400" i="1" dirty="0" smtClean="0"/>
          </a:p>
          <a:p>
            <a:r>
              <a:rPr lang="fr-FR" sz="1400" i="1" dirty="0" smtClean="0"/>
              <a:t>« Dans les pays dotés d’un système d’assurance-maladie, </a:t>
            </a:r>
            <a:r>
              <a:rPr lang="fr-FR" sz="1400" b="1" i="1" dirty="0" smtClean="0"/>
              <a:t>les politiques publiques s’efforcent de contenir l’évolution des dépenses</a:t>
            </a:r>
            <a:r>
              <a:rPr lang="fr-FR" sz="1400" i="1" dirty="0" smtClean="0"/>
              <a:t> en contrecarrant les tendances inflationnistes de l’offre de soins </a:t>
            </a:r>
            <a:r>
              <a:rPr lang="fr-FR" sz="1400" b="1" i="1" dirty="0" smtClean="0"/>
              <a:t>par</a:t>
            </a:r>
            <a:r>
              <a:rPr lang="fr-FR" sz="1400" i="1" dirty="0" smtClean="0"/>
              <a:t> </a:t>
            </a:r>
            <a:r>
              <a:rPr lang="fr-FR" sz="1400" b="1" i="1" dirty="0" smtClean="0"/>
              <a:t>des dispositifs reposant sur une logique de limitation de la concurrence et de ses effets sur le système de santé</a:t>
            </a:r>
            <a:r>
              <a:rPr lang="fr-FR" sz="1400" i="1" dirty="0" smtClean="0"/>
              <a:t>. »</a:t>
            </a:r>
          </a:p>
          <a:p>
            <a:endParaRPr lang="fr-FR" sz="1400" i="1" dirty="0" smtClean="0"/>
          </a:p>
          <a:p>
            <a:r>
              <a:rPr lang="fr-FR" sz="1400" i="1" dirty="0" smtClean="0"/>
              <a:t>« </a:t>
            </a:r>
            <a:r>
              <a:rPr lang="fr-FR" sz="1400" b="1" i="1" dirty="0" smtClean="0"/>
              <a:t>Une idéologie de la concurrence s’est imposée</a:t>
            </a:r>
            <a:r>
              <a:rPr lang="fr-FR" sz="1400" i="1" dirty="0" smtClean="0"/>
              <a:t>.</a:t>
            </a:r>
          </a:p>
          <a:p>
            <a:r>
              <a:rPr lang="fr-FR" sz="1400" i="1" dirty="0" smtClean="0"/>
              <a:t>Les </a:t>
            </a:r>
            <a:r>
              <a:rPr lang="fr-FR" sz="1400" b="1" i="1" dirty="0" smtClean="0"/>
              <a:t>vertus</a:t>
            </a:r>
            <a:r>
              <a:rPr lang="fr-FR" sz="1400" i="1" dirty="0" smtClean="0"/>
              <a:t> de la concurrence sont </a:t>
            </a:r>
            <a:r>
              <a:rPr lang="fr-FR" sz="1400" b="1" i="1" dirty="0" smtClean="0"/>
              <a:t>indéniables pour la production de biens et services </a:t>
            </a:r>
            <a:r>
              <a:rPr lang="fr-FR" sz="1400" i="1" dirty="0" smtClean="0"/>
              <a:t>soumis aux lois d’un marché. Elles </a:t>
            </a:r>
            <a:r>
              <a:rPr lang="fr-FR" sz="1400" b="1" i="1" dirty="0" smtClean="0"/>
              <a:t>ne permettent pas de réguler des activités d’intérêt général</a:t>
            </a:r>
            <a:r>
              <a:rPr lang="fr-FR" sz="1400" i="1" dirty="0" smtClean="0"/>
              <a:t>, qui doivent bénéficier à l’ensemble de la population dans les conditions fixées par les autorités politiques. </a:t>
            </a:r>
          </a:p>
          <a:p>
            <a:r>
              <a:rPr lang="fr-FR" sz="1400" b="1" i="1" dirty="0" smtClean="0"/>
              <a:t>Logique concurrentielle et assurance-maladie solidaire ne font pas bon ménage</a:t>
            </a:r>
            <a:r>
              <a:rPr lang="fr-FR" sz="1400" i="1" dirty="0" smtClean="0"/>
              <a:t>. »</a:t>
            </a:r>
          </a:p>
          <a:p>
            <a:endParaRPr lang="fr-FR" sz="1600" dirty="0" smtClean="0"/>
          </a:p>
          <a:p>
            <a:endParaRPr lang="fr-FR" sz="1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12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664"/>
            <a:ext cx="8229600" cy="5761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endParaRPr lang="fr-FR" sz="1800" b="1" u="sng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539552" y="980728"/>
            <a:ext cx="45365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Dès 2008, l’Autorité de la concurrence elle-même attirait l’attention sur « </a:t>
            </a:r>
            <a:r>
              <a:rPr lang="fr-FR" b="1" i="1" dirty="0" smtClean="0"/>
              <a:t>la spécificité des missions de santé</a:t>
            </a:r>
            <a:r>
              <a:rPr lang="fr-FR" b="1" dirty="0" smtClean="0"/>
              <a:t> ».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Autorité de la concurrence.</a:t>
            </a:r>
          </a:p>
          <a:p>
            <a:r>
              <a:rPr lang="fr-FR" dirty="0" smtClean="0"/>
              <a:t>Etude thématique :</a:t>
            </a:r>
          </a:p>
          <a:p>
            <a:r>
              <a:rPr lang="fr-FR" dirty="0" smtClean="0"/>
              <a:t>« </a:t>
            </a:r>
            <a:r>
              <a:rPr lang="fr-FR" i="1" dirty="0" smtClean="0"/>
              <a:t>Droit de la concurrence et santé</a:t>
            </a:r>
            <a:r>
              <a:rPr lang="fr-FR" dirty="0" smtClean="0"/>
              <a:t> ».</a:t>
            </a:r>
          </a:p>
          <a:p>
            <a:endParaRPr lang="fr-FR" dirty="0" smtClean="0"/>
          </a:p>
          <a:p>
            <a:r>
              <a:rPr lang="fr-FR" dirty="0" smtClean="0"/>
              <a:t>Rapport annuel 2008.</a:t>
            </a:r>
          </a:p>
        </p:txBody>
      </p:sp>
      <p:pic>
        <p:nvPicPr>
          <p:cNvPr id="62466" name="Picture 2" descr="D: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620688"/>
            <a:ext cx="3778456" cy="56166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13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664"/>
            <a:ext cx="8229600" cy="5761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endParaRPr lang="fr-FR" sz="1800" b="1" u="sng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67544" y="476672"/>
            <a:ext cx="784887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smtClean="0"/>
              <a:t>Autorité de la concurrence, « Droit de la concurrence et santé », 2008 :</a:t>
            </a:r>
            <a:endParaRPr lang="fr-FR" sz="1600" i="1" u="sng" dirty="0" smtClean="0"/>
          </a:p>
          <a:p>
            <a:endParaRPr lang="fr-FR" sz="1600" i="1" dirty="0" smtClean="0"/>
          </a:p>
          <a:p>
            <a:endParaRPr lang="fr-FR" sz="1600" i="1" dirty="0" smtClean="0"/>
          </a:p>
          <a:p>
            <a:r>
              <a:rPr lang="fr-FR" sz="1600" i="1" dirty="0" smtClean="0"/>
              <a:t>« Le marché des </a:t>
            </a:r>
            <a:r>
              <a:rPr lang="fr-FR" sz="1600" b="1" i="1" dirty="0" smtClean="0"/>
              <a:t>activités de soins </a:t>
            </a:r>
            <a:r>
              <a:rPr lang="fr-FR" sz="1600" i="1" dirty="0" smtClean="0"/>
              <a:t>est caractérisé par une </a:t>
            </a:r>
            <a:r>
              <a:rPr lang="fr-FR" sz="1600" b="1" i="1" dirty="0" smtClean="0"/>
              <a:t>asymétrie d’information </a:t>
            </a:r>
            <a:r>
              <a:rPr lang="fr-FR" sz="1600" i="1" dirty="0" smtClean="0"/>
              <a:t>entre le consommateur de services et le professionnel offreur de services. Or, le </a:t>
            </a:r>
            <a:r>
              <a:rPr lang="fr-FR" sz="1600" b="1" i="1" dirty="0" smtClean="0"/>
              <a:t>modèle de concurrence pure et parfaite </a:t>
            </a:r>
            <a:r>
              <a:rPr lang="fr-FR" sz="1600" i="1" dirty="0" smtClean="0"/>
              <a:t>repose sur le postulat que la concurrence conduit à une allocation optimale des ressources (…), si </a:t>
            </a:r>
            <a:r>
              <a:rPr lang="fr-FR" sz="1600" b="1" i="1" dirty="0" smtClean="0"/>
              <a:t>les offreurs et les demandeurs disposent d’une information parfaite</a:t>
            </a:r>
            <a:r>
              <a:rPr lang="fr-FR" sz="1600" i="1" dirty="0" smtClean="0"/>
              <a:t> sur le marché »</a:t>
            </a:r>
          </a:p>
          <a:p>
            <a:endParaRPr lang="fr-FR" sz="1600" i="1" dirty="0" smtClean="0"/>
          </a:p>
          <a:p>
            <a:r>
              <a:rPr lang="fr-FR" sz="1600" i="1" dirty="0" smtClean="0"/>
              <a:t>« La </a:t>
            </a:r>
            <a:r>
              <a:rPr lang="fr-FR" sz="1600" b="1" i="1" dirty="0" smtClean="0"/>
              <a:t>détermination d’un état de santé étant difficile et subjective</a:t>
            </a:r>
            <a:r>
              <a:rPr lang="fr-FR" sz="1600" i="1" dirty="0" smtClean="0"/>
              <a:t>, la traduction de la demande de santé en demande de soins induit, </a:t>
            </a:r>
            <a:r>
              <a:rPr lang="fr-FR" sz="1600" b="1" i="1" dirty="0" smtClean="0"/>
              <a:t>selon Arrow</a:t>
            </a:r>
            <a:r>
              <a:rPr lang="fr-FR" sz="1600" i="1" dirty="0" smtClean="0"/>
              <a:t>, une </a:t>
            </a:r>
            <a:r>
              <a:rPr lang="fr-FR" sz="1600" b="1" i="1" dirty="0" smtClean="0"/>
              <a:t>incertitude quant à l’utilité de l’achat de soins</a:t>
            </a:r>
            <a:r>
              <a:rPr lang="fr-FR" sz="1600" i="1" dirty="0" smtClean="0"/>
              <a:t> : les </a:t>
            </a:r>
            <a:r>
              <a:rPr lang="fr-FR" sz="1600" b="1" i="1" dirty="0" smtClean="0"/>
              <a:t>demandeurs ne connaissent pas leurs besoins </a:t>
            </a:r>
            <a:r>
              <a:rPr lang="fr-FR" sz="1600" b="1" dirty="0" smtClean="0"/>
              <a:t>ex ante </a:t>
            </a:r>
            <a:r>
              <a:rPr lang="fr-FR" sz="1600" b="1" i="1" dirty="0" smtClean="0"/>
              <a:t>et ne peuvent évaluer </a:t>
            </a:r>
            <a:r>
              <a:rPr lang="fr-FR" sz="1600" b="1" dirty="0" smtClean="0"/>
              <a:t>ex post </a:t>
            </a:r>
            <a:r>
              <a:rPr lang="fr-FR" sz="1600" b="1" i="1" dirty="0" smtClean="0"/>
              <a:t>la qualité ou le prix des prestations</a:t>
            </a:r>
            <a:r>
              <a:rPr lang="fr-FR" sz="1600" i="1" dirty="0" smtClean="0"/>
              <a:t>. C’est précisément l’information sur cette utilité qui est achetée aux médecins sous forme de soins qualifiés. </a:t>
            </a:r>
            <a:r>
              <a:rPr lang="fr-FR" sz="1600" b="1" i="1" dirty="0" smtClean="0"/>
              <a:t>Les soins sont ainsi considérés comme des biens de confiance </a:t>
            </a:r>
            <a:r>
              <a:rPr lang="fr-FR" sz="1600" i="1" dirty="0" smtClean="0"/>
              <a:t>» </a:t>
            </a:r>
          </a:p>
          <a:p>
            <a:endParaRPr lang="fr-FR" sz="1600" i="1" dirty="0" smtClean="0"/>
          </a:p>
          <a:p>
            <a:r>
              <a:rPr lang="fr-FR" sz="1600" i="1" dirty="0" smtClean="0"/>
              <a:t>«</a:t>
            </a:r>
            <a:r>
              <a:rPr lang="fr-FR" sz="1600" b="1" i="1" dirty="0" smtClean="0"/>
              <a:t> La relation de confiance qui se noue entre l’offreur et le demandeur de soins empêche un comportement de négociation pure, et un ajustement par les prix</a:t>
            </a:r>
            <a:r>
              <a:rPr lang="fr-FR" sz="1600" i="1" dirty="0" smtClean="0"/>
              <a:t>. »</a:t>
            </a:r>
          </a:p>
          <a:p>
            <a:r>
              <a:rPr lang="fr-FR" sz="1600" i="1" dirty="0" smtClean="0"/>
              <a:t>« </a:t>
            </a:r>
            <a:r>
              <a:rPr lang="fr-FR" sz="1600" b="1" i="1" u="sng" dirty="0" smtClean="0"/>
              <a:t>la spécificité des missions de santé interdit que le droit de la concurrence en devienne le seul régulateur</a:t>
            </a:r>
            <a:r>
              <a:rPr lang="fr-FR" sz="1600" i="1" dirty="0" smtClean="0"/>
              <a:t>. »</a:t>
            </a:r>
          </a:p>
          <a:p>
            <a:endParaRPr lang="fr-FR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14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664"/>
            <a:ext cx="8229600" cy="5761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endParaRPr lang="fr-FR" sz="1800" b="1" u="sng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67544" y="476672"/>
            <a:ext cx="78488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smtClean="0"/>
              <a:t>Autorité de la concurrence, « Droit de la concurrence et santé », 2008 :</a:t>
            </a:r>
            <a:endParaRPr lang="fr-FR" sz="1600" i="1" u="sng" dirty="0" smtClean="0"/>
          </a:p>
          <a:p>
            <a:endParaRPr lang="fr-FR" sz="1600" i="1" dirty="0" smtClean="0"/>
          </a:p>
          <a:p>
            <a:endParaRPr lang="fr-FR" sz="1600" i="1" dirty="0" smtClean="0"/>
          </a:p>
          <a:p>
            <a:r>
              <a:rPr lang="fr-FR" sz="1600" i="1" dirty="0" smtClean="0"/>
              <a:t>« Même lorsque les </a:t>
            </a:r>
            <a:r>
              <a:rPr lang="fr-FR" sz="1600" b="1" i="1" dirty="0" smtClean="0"/>
              <a:t>marchés de la santé sont libres</a:t>
            </a:r>
            <a:r>
              <a:rPr lang="fr-FR" sz="1600" i="1" dirty="0" smtClean="0"/>
              <a:t>, la </a:t>
            </a:r>
            <a:r>
              <a:rPr lang="fr-FR" sz="1600" b="1" i="1" dirty="0" smtClean="0"/>
              <a:t>demande reste peu sensible aux variations tarifaires.</a:t>
            </a:r>
            <a:r>
              <a:rPr lang="fr-FR" sz="1600" i="1" dirty="0" smtClean="0"/>
              <a:t> »</a:t>
            </a:r>
          </a:p>
          <a:p>
            <a:r>
              <a:rPr lang="fr-FR" sz="1600" i="1" dirty="0" smtClean="0"/>
              <a:t> </a:t>
            </a:r>
          </a:p>
          <a:p>
            <a:r>
              <a:rPr lang="fr-FR" sz="1600" i="1" dirty="0" smtClean="0"/>
              <a:t>« </a:t>
            </a:r>
            <a:r>
              <a:rPr lang="fr-FR" sz="1600" b="1" i="1" dirty="0" smtClean="0"/>
              <a:t>La concurrence par les prix dans le secteur est donc soit inexistante, soit faible</a:t>
            </a:r>
            <a:r>
              <a:rPr lang="fr-FR" sz="1600" i="1" dirty="0" smtClean="0"/>
              <a:t>. »</a:t>
            </a:r>
          </a:p>
          <a:p>
            <a:r>
              <a:rPr lang="fr-FR" sz="1600" i="1" dirty="0" smtClean="0"/>
              <a:t> </a:t>
            </a:r>
          </a:p>
          <a:p>
            <a:r>
              <a:rPr lang="fr-FR" sz="1600" i="1" dirty="0" smtClean="0"/>
              <a:t>« </a:t>
            </a:r>
            <a:r>
              <a:rPr lang="fr-FR" sz="1600" b="1" i="1" dirty="0" smtClean="0"/>
              <a:t>La concurrence </a:t>
            </a:r>
            <a:r>
              <a:rPr lang="fr-FR" sz="1600" i="1" dirty="0" smtClean="0"/>
              <a:t>n’est pas une fin en soi, mais </a:t>
            </a:r>
            <a:r>
              <a:rPr lang="fr-FR" sz="1600" b="1" i="1" dirty="0" smtClean="0"/>
              <a:t>un moyen grâce auquel des gains d’efficience </a:t>
            </a:r>
            <a:r>
              <a:rPr lang="fr-FR" sz="1600" i="1" dirty="0" smtClean="0"/>
              <a:t>peuvent être réalisés dans le domaine de la santé, non seulement</a:t>
            </a:r>
            <a:r>
              <a:rPr lang="fr-FR" sz="1600" b="1" i="1" dirty="0" smtClean="0"/>
              <a:t> </a:t>
            </a:r>
            <a:r>
              <a:rPr lang="fr-FR" sz="1600" i="1" dirty="0" smtClean="0"/>
              <a:t>sur les prix, mais aussi </a:t>
            </a:r>
            <a:r>
              <a:rPr lang="fr-FR" sz="1600" b="1" i="1" dirty="0" smtClean="0"/>
              <a:t>sur la qualité des prestations </a:t>
            </a:r>
            <a:r>
              <a:rPr lang="fr-FR" sz="1600" i="1" dirty="0" smtClean="0"/>
              <a:t>offertes. »</a:t>
            </a:r>
          </a:p>
          <a:p>
            <a:r>
              <a:rPr lang="fr-FR" sz="1600" i="1" dirty="0" smtClean="0"/>
              <a:t> </a:t>
            </a:r>
          </a:p>
          <a:p>
            <a:r>
              <a:rPr lang="fr-FR" sz="1600" i="1" dirty="0" smtClean="0"/>
              <a:t>« Mais </a:t>
            </a:r>
            <a:r>
              <a:rPr lang="fr-FR" sz="1600" b="1" i="1" u="sng" dirty="0" smtClean="0"/>
              <a:t>les mécanismes de la concurrence ne peuvent jouer comme sur d’autres marchés, sans risquer de détériorer une certaine qualité </a:t>
            </a:r>
            <a:r>
              <a:rPr lang="fr-FR" sz="1600" i="1" dirty="0" smtClean="0"/>
              <a:t>dans les produits et prestations de santé. C’est la raison pour laquelle </a:t>
            </a:r>
            <a:r>
              <a:rPr lang="fr-FR" sz="1600" b="1" i="1" u="sng" dirty="0" smtClean="0"/>
              <a:t>si le droit de la concurrence doit régir ce domaine, il ne peut le faire seul</a:t>
            </a:r>
            <a:r>
              <a:rPr lang="fr-FR" sz="1600" i="1" u="sng" dirty="0" smtClean="0"/>
              <a:t>. </a:t>
            </a:r>
            <a:r>
              <a:rPr lang="fr-FR" sz="1600" b="1" i="1" u="sng" dirty="0" smtClean="0"/>
              <a:t>L’intervention de l’État demeure la règle </a:t>
            </a:r>
            <a:r>
              <a:rPr lang="fr-FR" sz="1600" i="1" dirty="0" smtClean="0"/>
              <a:t>dans un secteur faiblement harmonisé au niveau communautaire et où l’offre est fortement régulée par la puissance publique. »</a:t>
            </a:r>
          </a:p>
          <a:p>
            <a:r>
              <a:rPr lang="fr-FR" sz="1600" i="1" dirty="0" smtClean="0"/>
              <a:t> </a:t>
            </a:r>
            <a:endParaRPr lang="fr-FR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15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Introduction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1. La pertinence de la concurrence en santé largement contestée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solidFill>
                  <a:srgbClr val="FF0000"/>
                </a:solidFill>
                <a:latin typeface="Arial" charset="0"/>
              </a:rPr>
              <a:t>2. Une démonstration bienvenue de l’excellence de l’audioprothèse en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solidFill>
                  <a:srgbClr val="FF0000"/>
                </a:solidFill>
                <a:latin typeface="Arial" charset="0"/>
              </a:rPr>
              <a:t>    France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3. Ce que l’Autorité de la concurrence (ADLC) a passé sous silence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4. Les préconisations de l’ADLC </a:t>
            </a:r>
            <a:r>
              <a:rPr lang="fr-FR" sz="1800" b="1" dirty="0" smtClean="0"/>
              <a:t>conduiraient à une hausse des prix</a:t>
            </a: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Conclusion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9552" y="4046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 smtClean="0"/>
          </a:p>
          <a:p>
            <a:endParaRPr lang="fr-FR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FFB6A6-120E-4C3C-BC11-4908D8F35A2E}" type="slidenum">
              <a:rPr lang="fr-FR" altLang="en-US" smtClean="0"/>
              <a:pPr>
                <a:defRPr/>
              </a:pPr>
              <a:t>16</a:t>
            </a:fld>
            <a:endParaRPr lang="fr-FR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86490"/>
            <a:ext cx="8208911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sz="1600" b="1" u="sng" dirty="0" smtClean="0">
                <a:latin typeface="+mn-lt"/>
                <a:ea typeface="Times New Roman" pitchFamily="18" charset="0"/>
                <a:cs typeface="Arial" pitchFamily="34" charset="0"/>
              </a:rPr>
              <a:t>La motivation de l’enquête : </a:t>
            </a:r>
          </a:p>
          <a:p>
            <a:pPr lvl="0"/>
            <a:r>
              <a:rPr lang="fr-FR" sz="1600" dirty="0" smtClean="0">
                <a:latin typeface="+mn-lt"/>
                <a:ea typeface="Times New Roman" pitchFamily="18" charset="0"/>
                <a:cs typeface="Arial" pitchFamily="34" charset="0"/>
              </a:rPr>
              <a:t>Les « rentes » </a:t>
            </a:r>
            <a:r>
              <a:rPr lang="fr-FR" sz="1600" dirty="0" smtClean="0">
                <a:ea typeface="Times New Roman" pitchFamily="18" charset="0"/>
                <a:cs typeface="Arial" pitchFamily="34" charset="0"/>
              </a:rPr>
              <a:t>présupposées, qui auraient démontré un dysfonctionnement du marché, </a:t>
            </a:r>
            <a:r>
              <a:rPr lang="fr-FR" sz="1600" dirty="0" smtClean="0">
                <a:latin typeface="+mn-lt"/>
                <a:ea typeface="Times New Roman" pitchFamily="18" charset="0"/>
                <a:cs typeface="Arial" pitchFamily="34" charset="0"/>
              </a:rPr>
              <a:t>avec une solution toute trouvée, les « réseaux de soins »…</a:t>
            </a:r>
          </a:p>
          <a:p>
            <a:pPr lvl="0"/>
            <a:endParaRPr lang="fr-FR" sz="1600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endParaRPr lang="fr-FR" sz="1400" dirty="0" smtClean="0">
              <a:latin typeface="+mn-lt"/>
              <a:cs typeface="Arial" pitchFamily="34" charset="0"/>
            </a:endParaRPr>
          </a:p>
          <a:p>
            <a:pPr lvl="0" eaLnBrk="0" hangingPunct="0"/>
            <a:r>
              <a:rPr lang="fr-FR" sz="1400" b="1" u="sng" dirty="0" smtClean="0">
                <a:ea typeface="Times New Roman" pitchFamily="18" charset="0"/>
                <a:cs typeface="Arial" pitchFamily="34" charset="0"/>
              </a:rPr>
              <a:t>23 février 2014 </a:t>
            </a:r>
            <a:r>
              <a:rPr lang="fr-FR" sz="1400" b="1" dirty="0" smtClean="0">
                <a:ea typeface="Times New Roman" pitchFamily="18" charset="0"/>
                <a:cs typeface="Arial" pitchFamily="34" charset="0"/>
              </a:rPr>
              <a:t>:</a:t>
            </a:r>
            <a:r>
              <a:rPr lang="fr-FR" sz="1400" dirty="0" smtClean="0">
                <a:ea typeface="Times New Roman" pitchFamily="18" charset="0"/>
                <a:cs typeface="Arial" pitchFamily="34" charset="0"/>
              </a:rPr>
              <a:t> </a:t>
            </a:r>
            <a:r>
              <a:rPr lang="fr-FR" sz="1400" dirty="0" smtClean="0">
                <a:latin typeface="+mn-lt"/>
                <a:ea typeface="Times New Roman" pitchFamily="18" charset="0"/>
                <a:cs typeface="Arial" pitchFamily="34" charset="0"/>
              </a:rPr>
              <a:t>M. Antoine </a:t>
            </a:r>
            <a:r>
              <a:rPr lang="fr-FR" sz="1400" dirty="0" err="1" smtClean="0">
                <a:latin typeface="+mn-lt"/>
                <a:ea typeface="Times New Roman" pitchFamily="18" charset="0"/>
                <a:cs typeface="Arial" pitchFamily="34" charset="0"/>
              </a:rPr>
              <a:t>Durrleman</a:t>
            </a:r>
            <a:r>
              <a:rPr lang="fr-FR" sz="1400" dirty="0" smtClean="0">
                <a:latin typeface="+mn-lt"/>
                <a:ea typeface="Times New Roman" pitchFamily="18" charset="0"/>
                <a:cs typeface="Arial" pitchFamily="34" charset="0"/>
              </a:rPr>
              <a:t> (Cour des comptes) sur France Inter</a:t>
            </a:r>
          </a:p>
          <a:p>
            <a:pPr lvl="0" eaLnBrk="0" hangingPunct="0"/>
            <a:endParaRPr lang="fr-FR" sz="1400" dirty="0" smtClean="0">
              <a:latin typeface="+mn-lt"/>
              <a:cs typeface="Arial" pitchFamily="34" charset="0"/>
            </a:endParaRPr>
          </a:p>
          <a:p>
            <a:pPr lvl="0" eaLnBrk="0" hangingPunct="0"/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« Le </a:t>
            </a:r>
            <a:r>
              <a:rPr lang="fr-FR" sz="14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marché est cartellisé 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: il y a très peu de fabricants, il y a aussi finalement </a:t>
            </a:r>
            <a:r>
              <a:rPr lang="fr-FR" sz="14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très peu d’audioprothésistes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. Il y a 2500 audioprothésistes en France à peu près, qui bénéficient d’une </a:t>
            </a:r>
            <a:r>
              <a:rPr lang="fr-FR" sz="14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rente de situation, la marge des audioprothésistes est très élevée, le coefficient multiplicateur est de l’ordre de 3 à 3 et demi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. »</a:t>
            </a:r>
          </a:p>
          <a:p>
            <a:pPr lvl="0" eaLnBrk="0" hangingPunct="0"/>
            <a:endParaRPr lang="fr-FR" sz="1400" dirty="0" smtClean="0">
              <a:latin typeface="+mn-lt"/>
              <a:cs typeface="Arial" pitchFamily="34" charset="0"/>
            </a:endParaRPr>
          </a:p>
          <a:p>
            <a:pPr lvl="0" eaLnBrk="0" hangingPunct="0"/>
            <a:endParaRPr lang="fr-FR" sz="1400" dirty="0" smtClean="0">
              <a:latin typeface="+mn-lt"/>
              <a:cs typeface="Arial" pitchFamily="34" charset="0"/>
            </a:endParaRPr>
          </a:p>
          <a:p>
            <a:pPr lvl="0" eaLnBrk="0" hangingPunct="0"/>
            <a:r>
              <a:rPr lang="fr-FR" sz="1400" b="1" u="sng" dirty="0" smtClean="0">
                <a:ea typeface="Times New Roman" pitchFamily="18" charset="0"/>
                <a:cs typeface="Arial" pitchFamily="34" charset="0"/>
              </a:rPr>
              <a:t>28 septembre 2015 </a:t>
            </a:r>
            <a:r>
              <a:rPr lang="fr-FR" sz="1400" b="1" dirty="0" smtClean="0">
                <a:ea typeface="Times New Roman" pitchFamily="18" charset="0"/>
                <a:cs typeface="Arial" pitchFamily="34" charset="0"/>
              </a:rPr>
              <a:t>: </a:t>
            </a:r>
            <a:r>
              <a:rPr lang="fr-FR" sz="1400" dirty="0" smtClean="0">
                <a:latin typeface="+mn-lt"/>
                <a:ea typeface="Times New Roman" pitchFamily="18" charset="0"/>
                <a:cs typeface="Arial" pitchFamily="34" charset="0"/>
              </a:rPr>
              <a:t>Dossier à charge de UFC-Que Choisir</a:t>
            </a:r>
          </a:p>
          <a:p>
            <a:pPr lvl="0" eaLnBrk="0" hangingPunct="0"/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« Audioprothèses - un </a:t>
            </a:r>
            <a:r>
              <a:rPr lang="fr-FR" sz="1400" b="1" i="1" dirty="0" smtClean="0">
                <a:latin typeface="+mn-lt"/>
                <a:ea typeface="Times New Roman" pitchFamily="18" charset="0"/>
                <a:cs typeface="Arial" pitchFamily="34" charset="0"/>
              </a:rPr>
              <a:t>marché verrouillé 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au détriment des malentendants »</a:t>
            </a:r>
          </a:p>
          <a:p>
            <a:pPr lvl="0" eaLnBrk="0" hangingPunct="0"/>
            <a:endParaRPr lang="fr-FR" sz="1400" dirty="0" smtClean="0">
              <a:latin typeface="+mn-lt"/>
              <a:cs typeface="Arial" pitchFamily="34" charset="0"/>
            </a:endParaRPr>
          </a:p>
          <a:p>
            <a:pPr lvl="0" eaLnBrk="0" hangingPunct="0"/>
            <a:endParaRPr lang="fr-FR" sz="1400" dirty="0" smtClean="0">
              <a:latin typeface="+mn-lt"/>
              <a:cs typeface="Arial" pitchFamily="34" charset="0"/>
            </a:endParaRPr>
          </a:p>
          <a:p>
            <a:pPr lvl="0" eaLnBrk="0" hangingPunct="0"/>
            <a:r>
              <a:rPr lang="fr-FR" sz="1400" b="1" u="sng" dirty="0" smtClean="0">
                <a:ea typeface="Times New Roman" pitchFamily="18" charset="0"/>
                <a:cs typeface="Arial" pitchFamily="34" charset="0"/>
              </a:rPr>
              <a:t>21 juin 2016 </a:t>
            </a:r>
            <a:r>
              <a:rPr lang="fr-FR" sz="1400" b="1" dirty="0" smtClean="0">
                <a:ea typeface="Times New Roman" pitchFamily="18" charset="0"/>
                <a:cs typeface="Arial" pitchFamily="34" charset="0"/>
              </a:rPr>
              <a:t>:</a:t>
            </a:r>
            <a:r>
              <a:rPr lang="fr-FR" sz="1400" dirty="0" smtClean="0">
                <a:ea typeface="Times New Roman" pitchFamily="18" charset="0"/>
                <a:cs typeface="Arial" pitchFamily="34" charset="0"/>
              </a:rPr>
              <a:t> </a:t>
            </a:r>
            <a:r>
              <a:rPr lang="fr-FR" sz="1400" dirty="0" smtClean="0">
                <a:latin typeface="+mn-lt"/>
                <a:ea typeface="Times New Roman" pitchFamily="18" charset="0"/>
                <a:cs typeface="Arial" pitchFamily="34" charset="0"/>
              </a:rPr>
              <a:t>M. Bruno Lasserre (Président de l’ADLC) auditionné à l’Assemblée Nationale</a:t>
            </a:r>
          </a:p>
          <a:p>
            <a:pPr lvl="0" eaLnBrk="0" hangingPunct="0"/>
            <a:endParaRPr lang="fr-FR" sz="1400" dirty="0" smtClean="0">
              <a:latin typeface="+mn-lt"/>
              <a:cs typeface="Arial" pitchFamily="34" charset="0"/>
            </a:endParaRPr>
          </a:p>
          <a:p>
            <a:pPr lvl="0" eaLnBrk="0" hangingPunct="0"/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« Les </a:t>
            </a:r>
            <a:r>
              <a:rPr lang="fr-FR" sz="14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prix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, de 1 100 à 1 200 euros par oreille corrigée, sont </a:t>
            </a:r>
            <a:r>
              <a:rPr lang="fr-FR" sz="14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parmi les plus élevés en Europe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. »</a:t>
            </a:r>
            <a:endParaRPr lang="fr-FR" sz="1400" i="1" dirty="0" smtClean="0">
              <a:latin typeface="+mn-lt"/>
              <a:cs typeface="Arial" pitchFamily="34" charset="0"/>
            </a:endParaRPr>
          </a:p>
          <a:p>
            <a:pPr lvl="0" eaLnBrk="0" hangingPunct="0"/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« Il s’agira aussi de </a:t>
            </a:r>
            <a:r>
              <a:rPr lang="fr-FR" sz="14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rechercher les justifications aux marges très importantes réalisées par les audioprothésistes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 (…) ainsi qu’au numerus clausus de la profession d’audioprothésiste. Enfin, nous nous demanderons </a:t>
            </a:r>
            <a:r>
              <a:rPr lang="fr-FR" sz="14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quel est le rôle des réseaux de soins sélectionnés par les complémentaires santé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 et s’ils peuvent exercer </a:t>
            </a:r>
            <a:r>
              <a:rPr lang="fr-FR" sz="14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un rôle de prescription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, qui serait un </a:t>
            </a:r>
            <a:r>
              <a:rPr lang="fr-FR" sz="14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contre-pouvoir à ces prix élevés</a:t>
            </a:r>
            <a:r>
              <a:rPr lang="fr-FR" sz="1400" i="1" dirty="0" smtClean="0">
                <a:latin typeface="+mn-lt"/>
                <a:ea typeface="Times New Roman" pitchFamily="18" charset="0"/>
                <a:cs typeface="Arial" pitchFamily="34" charset="0"/>
              </a:rPr>
              <a:t>. »</a:t>
            </a:r>
          </a:p>
          <a:p>
            <a:pPr lvl="0" eaLnBrk="0" hangingPunct="0"/>
            <a:r>
              <a:rPr lang="fr-FR" sz="300" dirty="0" smtClean="0">
                <a:latin typeface="+mn-lt"/>
                <a:cs typeface="Arial" pitchFamily="34" charset="0"/>
              </a:rPr>
              <a:t/>
            </a:r>
            <a:br>
              <a:rPr lang="fr-FR" sz="300" dirty="0" smtClean="0">
                <a:latin typeface="+mn-lt"/>
                <a:cs typeface="Arial" pitchFamily="34" charset="0"/>
              </a:rPr>
            </a:br>
            <a:r>
              <a:rPr kumimoji="0" lang="fr-FR" sz="11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(</a:t>
            </a:r>
            <a:r>
              <a:rPr lang="fr-FR" sz="1100" dirty="0" smtClean="0"/>
              <a:t>Cf. page 4 : </a:t>
            </a:r>
            <a:r>
              <a:rPr lang="fr-FR" sz="1100" u="sng" dirty="0" smtClean="0">
                <a:hlinkClick r:id="rId2" action="ppaction://hlinkfile"/>
              </a:rPr>
              <a:t>www.assemblee-nationale.fr/14/pdf/cr-eco/15-16/c1516089.pdf</a:t>
            </a:r>
            <a:r>
              <a:rPr lang="fr-FR" sz="1100" u="sng" dirty="0" smtClean="0"/>
              <a:t>)</a:t>
            </a:r>
            <a:endParaRPr kumimoji="0" lang="fr-FR" sz="11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17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860403"/>
            <a:ext cx="4032447" cy="208823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Le 19 juillet 2016 : document de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consultation publique de l’ADLC.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/>
            </a:r>
            <a:br>
              <a:rPr lang="fr-FR" sz="1600" dirty="0" smtClean="0"/>
            </a:br>
            <a:endParaRPr lang="fr-FR" sz="1600" dirty="0" smtClean="0"/>
          </a:p>
        </p:txBody>
      </p:sp>
      <p:pic>
        <p:nvPicPr>
          <p:cNvPr id="5" name="Image 4" descr="adl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88640"/>
            <a:ext cx="4343603" cy="62176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ZoneTexte 1"/>
          <p:cNvSpPr txBox="1"/>
          <p:nvPr/>
        </p:nvSpPr>
        <p:spPr>
          <a:xfrm>
            <a:off x="575555" y="3308674"/>
            <a:ext cx="3600400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400" b="1" dirty="0"/>
              <a:t>« </a:t>
            </a:r>
            <a:r>
              <a:rPr lang="fr-FR" sz="1400" b="1" i="1" dirty="0"/>
              <a:t>Dans le cadre de son enquête sur le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1400" b="1" i="1" dirty="0"/>
              <a:t>secteur des audioprothèses,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1400" b="1" i="1" dirty="0"/>
              <a:t>l'Autorité de la concurrence lance 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1400" b="1" i="1" dirty="0"/>
              <a:t>aujourd'hui une consultation 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1400" b="1" i="1" dirty="0"/>
              <a:t>publique sur son bilan d'étape.</a:t>
            </a:r>
          </a:p>
          <a:p>
            <a:pPr algn="ctr" eaLnBrk="1" hangingPunct="1">
              <a:lnSpc>
                <a:spcPct val="80000"/>
              </a:lnSpc>
              <a:buNone/>
            </a:pPr>
            <a:endParaRPr lang="fr-FR" sz="1400" b="1" i="1" dirty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1400" b="1" i="1" dirty="0"/>
              <a:t>Les acteurs intéressés sont invités à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1400" b="1" i="1" dirty="0"/>
              <a:t>présenter leurs observations 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1400" b="1" i="1" dirty="0"/>
              <a:t>jusqu'au 20 septembre.</a:t>
            </a:r>
            <a:r>
              <a:rPr lang="fr-FR" sz="1400" b="1" dirty="0"/>
              <a:t> »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18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260648"/>
            <a:ext cx="8424936" cy="5833195"/>
          </a:xfrm>
        </p:spPr>
        <p:txBody>
          <a:bodyPr/>
          <a:lstStyle/>
          <a:p>
            <a:pPr marL="0" indent="0">
              <a:buNone/>
            </a:pPr>
            <a:endParaRPr lang="fr-FR" sz="1400" b="1" u="sng" dirty="0" smtClean="0"/>
          </a:p>
          <a:p>
            <a:pPr marL="0" indent="0">
              <a:buNone/>
            </a:pPr>
            <a:r>
              <a:rPr lang="fr-FR" sz="1600" b="1" u="sng" dirty="0" smtClean="0"/>
              <a:t>Les constats figurant dans le document de consultation publique de l’Autorité de la concurrence du 19 juillet 2016 :</a:t>
            </a:r>
          </a:p>
          <a:p>
            <a:pPr marL="0" indent="0">
              <a:buNone/>
            </a:pPr>
            <a:endParaRPr lang="fr-FR" sz="1300" dirty="0" smtClean="0"/>
          </a:p>
          <a:p>
            <a:pPr marL="0" indent="0">
              <a:buNone/>
            </a:pPr>
            <a:r>
              <a:rPr lang="fr-FR" sz="1300" i="1" dirty="0" smtClean="0"/>
              <a:t>« Il semble que le </a:t>
            </a:r>
            <a:r>
              <a:rPr lang="fr-FR" sz="1300" i="1" u="sng" dirty="0" smtClean="0"/>
              <a:t>maillage territorial soit relativement satisfaisant</a:t>
            </a:r>
            <a:r>
              <a:rPr lang="fr-FR" sz="1300" i="1" dirty="0" smtClean="0"/>
              <a:t> (…) qu’il n’y a </a:t>
            </a:r>
            <a:r>
              <a:rPr lang="fr-FR" sz="1300" i="1" u="sng" dirty="0" smtClean="0"/>
              <a:t>pas d’acteur en position dominante</a:t>
            </a:r>
            <a:r>
              <a:rPr lang="fr-FR" sz="1300" i="1" dirty="0" smtClean="0"/>
              <a:t> et que </a:t>
            </a:r>
            <a:r>
              <a:rPr lang="fr-FR" sz="1300" i="1" u="sng" dirty="0" smtClean="0"/>
              <a:t>la structure du marché devrait favoriser la concurrence</a:t>
            </a:r>
            <a:r>
              <a:rPr lang="fr-FR" sz="1300" i="1" dirty="0" smtClean="0"/>
              <a:t> ».</a:t>
            </a:r>
          </a:p>
          <a:p>
            <a:pPr marL="0" indent="0">
              <a:buNone/>
            </a:pPr>
            <a:endParaRPr lang="fr-FR" sz="1300" dirty="0" smtClean="0"/>
          </a:p>
          <a:p>
            <a:pPr marL="0" indent="0">
              <a:buNone/>
            </a:pPr>
            <a:r>
              <a:rPr lang="fr-FR" sz="1300" i="1" dirty="0" smtClean="0"/>
              <a:t> </a:t>
            </a:r>
            <a:r>
              <a:rPr lang="fr-FR" sz="1300" b="1" dirty="0" smtClean="0">
                <a:sym typeface="Wingdings" pitchFamily="2" charset="2"/>
              </a:rPr>
              <a:t> Pas d’anomalies dans le fonctionnement du marché</a:t>
            </a:r>
          </a:p>
          <a:p>
            <a:pPr marL="0" indent="0">
              <a:buNone/>
            </a:pPr>
            <a:endParaRPr lang="fr-FR" sz="1300" dirty="0" smtClean="0"/>
          </a:p>
          <a:p>
            <a:pPr marL="0" indent="0">
              <a:buNone/>
            </a:pPr>
            <a:endParaRPr lang="fr-FR" sz="1300" dirty="0" smtClean="0"/>
          </a:p>
          <a:p>
            <a:pPr marL="0" indent="0">
              <a:buNone/>
            </a:pPr>
            <a:r>
              <a:rPr lang="fr-FR" sz="1300" i="1" dirty="0" smtClean="0"/>
              <a:t>« En France, </a:t>
            </a:r>
            <a:r>
              <a:rPr lang="fr-FR" sz="1300" i="1" u="sng" dirty="0" smtClean="0"/>
              <a:t>le prix des audioprothèses </a:t>
            </a:r>
            <a:r>
              <a:rPr lang="fr-FR" sz="1300" i="1" dirty="0" smtClean="0"/>
              <a:t>(…) </a:t>
            </a:r>
            <a:r>
              <a:rPr lang="fr-FR" sz="1300" i="1" u="sng" dirty="0" smtClean="0"/>
              <a:t>est toutefois comparable au prix relevé dans les autres pays</a:t>
            </a:r>
            <a:br>
              <a:rPr lang="fr-FR" sz="1300" i="1" u="sng" dirty="0" smtClean="0"/>
            </a:br>
            <a:r>
              <a:rPr lang="fr-FR" sz="1300" i="1" u="sng" dirty="0" smtClean="0"/>
              <a:t>de l’Union européenne, et même inférieur pour les produits haut de gamme</a:t>
            </a:r>
            <a:r>
              <a:rPr lang="fr-FR" sz="1300" i="1" dirty="0" smtClean="0"/>
              <a:t>. »</a:t>
            </a:r>
          </a:p>
          <a:p>
            <a:pPr marL="0" indent="0">
              <a:buNone/>
            </a:pPr>
            <a:endParaRPr lang="fr-FR" sz="1300" i="1" dirty="0" smtClean="0"/>
          </a:p>
          <a:p>
            <a:pPr marL="0" indent="0">
              <a:buNone/>
            </a:pPr>
            <a:r>
              <a:rPr lang="fr-FR" sz="1300" b="1" dirty="0" smtClean="0">
                <a:sym typeface="Wingdings" pitchFamily="2" charset="2"/>
              </a:rPr>
              <a:t> Une concurrence par le prix très efficiente (notamment en haut de gamme) </a:t>
            </a:r>
            <a:endParaRPr lang="fr-FR" sz="1300" b="1" dirty="0" smtClean="0"/>
          </a:p>
          <a:p>
            <a:pPr marL="0" indent="0">
              <a:buNone/>
            </a:pPr>
            <a:endParaRPr lang="fr-FR" sz="1300" i="1" dirty="0" smtClean="0"/>
          </a:p>
          <a:p>
            <a:pPr marL="0" indent="0">
              <a:buNone/>
            </a:pPr>
            <a:r>
              <a:rPr lang="fr-FR" sz="1300" i="1" dirty="0" smtClean="0"/>
              <a:t/>
            </a:r>
            <a:br>
              <a:rPr lang="fr-FR" sz="1300" i="1" dirty="0" smtClean="0"/>
            </a:br>
            <a:r>
              <a:rPr lang="fr-FR" sz="1300" i="1" dirty="0" smtClean="0"/>
              <a:t>« </a:t>
            </a:r>
            <a:r>
              <a:rPr lang="fr-FR" sz="1300" i="1" u="sng" dirty="0" smtClean="0"/>
              <a:t>66 % de la valeur est créée par les audioprothésistes</a:t>
            </a:r>
            <a:r>
              <a:rPr lang="fr-FR" sz="1300" i="1" dirty="0" smtClean="0"/>
              <a:t>. (…)</a:t>
            </a:r>
            <a:r>
              <a:rPr lang="fr-FR" sz="1300" i="1" u="sng" dirty="0" smtClean="0"/>
              <a:t> </a:t>
            </a:r>
            <a:r>
              <a:rPr lang="fr-FR" sz="1300" i="1" dirty="0" smtClean="0"/>
              <a:t> </a:t>
            </a:r>
            <a:br>
              <a:rPr lang="fr-FR" sz="1300" i="1" dirty="0" smtClean="0"/>
            </a:br>
            <a:r>
              <a:rPr lang="fr-FR" sz="1300" i="1" u="sng" dirty="0" smtClean="0"/>
              <a:t>Leur activité n'est pas comparable à celle d'un commerçant qui achète des produits pour les revendre en réalisant une marge</a:t>
            </a:r>
            <a:r>
              <a:rPr lang="fr-FR" sz="1300" i="1" dirty="0" smtClean="0"/>
              <a:t>. </a:t>
            </a:r>
          </a:p>
          <a:p>
            <a:pPr marL="0" indent="0">
              <a:buNone/>
            </a:pPr>
            <a:r>
              <a:rPr lang="fr-FR" sz="1300" i="1" u="sng" dirty="0" smtClean="0"/>
              <a:t>Elle s'apparente davantage </a:t>
            </a:r>
            <a:r>
              <a:rPr lang="fr-FR" sz="1300" i="1" dirty="0" smtClean="0"/>
              <a:t>(…)</a:t>
            </a:r>
            <a:r>
              <a:rPr lang="fr-FR" sz="1300" i="1" u="sng" dirty="0" smtClean="0"/>
              <a:t> à celle d'un infirmier ou d'un masseur-kinésithérapeute, en fournissant des services de soins du patient sur une longue durée. </a:t>
            </a:r>
            <a:br>
              <a:rPr lang="fr-FR" sz="1300" i="1" u="sng" dirty="0" smtClean="0"/>
            </a:br>
            <a:r>
              <a:rPr lang="fr-FR" sz="1300" i="1" u="sng" dirty="0" smtClean="0"/>
              <a:t>Le prix d'une audioprothèse reflète ainsi à la fois la valeur de l'appareil et celle du temps passé pour les prestations associées, 12 à 15 heures en moyenne s'étalant sur 5 à 6 ans</a:t>
            </a:r>
            <a:r>
              <a:rPr lang="fr-FR" sz="1300" i="1" dirty="0" smtClean="0"/>
              <a:t>. »</a:t>
            </a:r>
          </a:p>
          <a:p>
            <a:pPr marL="0" indent="0">
              <a:buNone/>
            </a:pPr>
            <a:endParaRPr lang="fr-FR" sz="1300" i="1" dirty="0" smtClean="0"/>
          </a:p>
          <a:p>
            <a:pPr marL="0" indent="0">
              <a:buNone/>
            </a:pPr>
            <a:r>
              <a:rPr lang="fr-FR" sz="1300" b="1" dirty="0" smtClean="0">
                <a:sym typeface="Wingdings" pitchFamily="2" charset="2"/>
              </a:rPr>
              <a:t> Une clarification de la réalité de la profession, ancrée dans la santé et non dans le secteur marchand</a:t>
            </a:r>
            <a:endParaRPr lang="fr-FR" sz="1300" b="1" dirty="0" smtClean="0"/>
          </a:p>
          <a:p>
            <a:pPr marL="0" indent="0">
              <a:buNone/>
            </a:pPr>
            <a:r>
              <a:rPr lang="fr-FR" sz="1200" i="1" dirty="0" smtClean="0"/>
              <a:t> </a:t>
            </a:r>
            <a:endParaRPr lang="fr-FR" sz="12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/>
            </a:r>
            <a:br>
              <a:rPr lang="fr-FR" sz="1600" dirty="0" smtClean="0"/>
            </a:b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19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260648"/>
            <a:ext cx="8229600" cy="5833195"/>
          </a:xfrm>
        </p:spPr>
        <p:txBody>
          <a:bodyPr/>
          <a:lstStyle/>
          <a:p>
            <a:pPr marL="0" indent="0">
              <a:buNone/>
            </a:pPr>
            <a:r>
              <a:rPr lang="fr-FR" sz="1400" b="1" u="sng" dirty="0" smtClean="0"/>
              <a:t>Les constats figurant dans le document de consultation publique de l’Autorité de la concurrence du 19 juillet 2016 :</a:t>
            </a:r>
          </a:p>
          <a:p>
            <a:pPr marL="0" indent="0">
              <a:buNone/>
            </a:pPr>
            <a:endParaRPr lang="fr-FR" sz="1000" dirty="0" smtClean="0"/>
          </a:p>
          <a:p>
            <a:pPr marL="0" indent="0">
              <a:buNone/>
            </a:pPr>
            <a:r>
              <a:rPr lang="fr-FR" sz="1200" i="1" dirty="0" smtClean="0"/>
              <a:t>« </a:t>
            </a:r>
            <a:r>
              <a:rPr lang="fr-FR" sz="1200" i="1" u="sng" dirty="0"/>
              <a:t>L</a:t>
            </a:r>
            <a:r>
              <a:rPr lang="fr-FR" sz="1200" i="1" u="sng" dirty="0" smtClean="0"/>
              <a:t>’Assurance maladie participant au financement à hauteur de 120 € par audioprothèse</a:t>
            </a:r>
            <a:r>
              <a:rPr lang="fr-FR" sz="1200" i="1" dirty="0" smtClean="0"/>
              <a:t> et les organismes </a:t>
            </a:r>
            <a:r>
              <a:rPr lang="fr-FR" sz="1200" i="1" u="sng" dirty="0" smtClean="0"/>
              <a:t>complémentaires à hauteur de 400 € en moyenne </a:t>
            </a:r>
            <a:r>
              <a:rPr lang="fr-FR" sz="1200" i="1" dirty="0" smtClean="0"/>
              <a:t>, le reste à charge pour le patient est d’environ 1000 € par oreille »</a:t>
            </a:r>
          </a:p>
          <a:p>
            <a:pPr marL="0" indent="0">
              <a:buNone/>
            </a:pPr>
            <a:endParaRPr lang="fr-FR" sz="1000" dirty="0" smtClean="0"/>
          </a:p>
          <a:p>
            <a:pPr marL="0" indent="0">
              <a:buNone/>
            </a:pPr>
            <a:r>
              <a:rPr lang="fr-FR" sz="1200" b="1" i="1" dirty="0" smtClean="0"/>
              <a:t> </a:t>
            </a:r>
            <a:r>
              <a:rPr lang="fr-FR" sz="1200" b="1" dirty="0" smtClean="0">
                <a:sym typeface="Wingdings" pitchFamily="2" charset="2"/>
              </a:rPr>
              <a:t> Le principal problème : un tarif de remboursement non revalorisé depuis 1986</a:t>
            </a:r>
          </a:p>
          <a:p>
            <a:pPr marL="0" indent="0">
              <a:buNone/>
            </a:pPr>
            <a:endParaRPr lang="fr-FR" sz="1000" dirty="0" smtClean="0"/>
          </a:p>
          <a:p>
            <a:pPr marL="0" indent="0">
              <a:buNone/>
            </a:pPr>
            <a:r>
              <a:rPr lang="fr-FR" sz="1200" i="1" dirty="0" smtClean="0"/>
              <a:t>« </a:t>
            </a:r>
            <a:r>
              <a:rPr lang="fr-FR" sz="1200" i="1" u="sng" dirty="0" smtClean="0"/>
              <a:t>il est possible que le renforcement de la concurrence lors du suivi ne suffise pas à réduire fortement le reste à charge</a:t>
            </a:r>
            <a:r>
              <a:rPr lang="fr-FR" sz="1200" i="1" dirty="0" smtClean="0"/>
              <a:t> pour les patients, le remboursement des audioprothèses par l'Assurance maladie restant très faible. </a:t>
            </a:r>
            <a:r>
              <a:rPr lang="fr-FR" sz="1200" i="1" u="sng" dirty="0" smtClean="0"/>
              <a:t>La question se pose donc d'une éventuelle revalorisation du remboursement des soins par l'Assurance-maladie </a:t>
            </a:r>
            <a:r>
              <a:rPr lang="fr-FR" sz="1200" dirty="0" smtClean="0"/>
              <a:t> »</a:t>
            </a:r>
            <a:endParaRPr lang="fr-FR" sz="1200" i="1" dirty="0" smtClean="0"/>
          </a:p>
          <a:p>
            <a:pPr marL="0" indent="0">
              <a:buNone/>
            </a:pPr>
            <a:endParaRPr lang="fr-FR" sz="1000" i="1" dirty="0" smtClean="0"/>
          </a:p>
          <a:p>
            <a:pPr marL="0" indent="0">
              <a:buNone/>
            </a:pPr>
            <a:r>
              <a:rPr lang="fr-FR" sz="1200" b="1" dirty="0" smtClean="0">
                <a:sym typeface="Wingdings" pitchFamily="2" charset="2"/>
              </a:rPr>
              <a:t> Une évidence validée par un fonctionnement de marché efficient</a:t>
            </a:r>
            <a:endParaRPr lang="fr-FR" sz="1200" b="1" dirty="0" smtClean="0"/>
          </a:p>
          <a:p>
            <a:pPr marL="0" indent="0">
              <a:buNone/>
            </a:pPr>
            <a:endParaRPr lang="fr-FR" sz="1000" i="1" dirty="0" smtClean="0"/>
          </a:p>
          <a:p>
            <a:pPr marL="0" indent="0">
              <a:buNone/>
            </a:pPr>
            <a:r>
              <a:rPr lang="fr-FR" sz="1200" dirty="0" smtClean="0"/>
              <a:t> « </a:t>
            </a:r>
            <a:r>
              <a:rPr lang="fr-FR" sz="1200" i="1" dirty="0" smtClean="0"/>
              <a:t>En </a:t>
            </a:r>
            <a:r>
              <a:rPr lang="fr-FR" sz="1200" i="1" dirty="0" err="1" smtClean="0"/>
              <a:t>solvabilisant</a:t>
            </a:r>
            <a:r>
              <a:rPr lang="fr-FR" sz="1200" i="1" dirty="0" smtClean="0"/>
              <a:t> davantage la demande, cela permettrait de </a:t>
            </a:r>
            <a:r>
              <a:rPr lang="fr-FR" sz="1200" i="1" u="sng" dirty="0" smtClean="0"/>
              <a:t>favoriser l’accès aux audioprothèses pour les patients à faibles revenus et de se rapprocher du niveau de remboursement constaté dans les autres pays européens (785 € en Allemagne, 660 € en Belgique, 600 € en Italie)</a:t>
            </a:r>
            <a:r>
              <a:rPr lang="fr-FR" sz="1200" i="1" dirty="0" smtClean="0"/>
              <a:t>.</a:t>
            </a:r>
            <a:r>
              <a:rPr lang="fr-FR" sz="1200" dirty="0" smtClean="0"/>
              <a:t> »</a:t>
            </a:r>
          </a:p>
          <a:p>
            <a:pPr marL="0" indent="0">
              <a:buNone/>
            </a:pPr>
            <a:endParaRPr lang="fr-FR" sz="1000" i="1" dirty="0" smtClean="0"/>
          </a:p>
          <a:p>
            <a:pPr marL="0" indent="0">
              <a:buNone/>
            </a:pPr>
            <a:r>
              <a:rPr lang="fr-FR" sz="1200" b="1" dirty="0" smtClean="0">
                <a:sym typeface="Wingdings" pitchFamily="2" charset="2"/>
              </a:rPr>
              <a:t> La spécificité de la France en Europe : son faible remboursement</a:t>
            </a:r>
          </a:p>
          <a:p>
            <a:pPr marL="0" indent="0">
              <a:buNone/>
            </a:pPr>
            <a:endParaRPr lang="fr-FR" sz="1000" dirty="0" smtClean="0"/>
          </a:p>
          <a:p>
            <a:pPr marL="0" indent="0">
              <a:buNone/>
            </a:pPr>
            <a:r>
              <a:rPr lang="fr-FR" sz="1200" i="1" u="sng" dirty="0" smtClean="0"/>
              <a:t>« la France compte parmi les pays qui affichent le meilleur taux d’observance avec l’Allemagne et la Suisse</a:t>
            </a:r>
            <a:r>
              <a:rPr lang="fr-FR" sz="1200" i="1" dirty="0" smtClean="0"/>
              <a:t>. En revanche, </a:t>
            </a:r>
            <a:r>
              <a:rPr lang="fr-FR" sz="1200" i="1" u="sng" dirty="0" smtClean="0"/>
              <a:t>au Royaume-Uni, en Norvège et au Danemark, bien que le taux d’équipement soit plus élevé qu’en France, il semblerait que le taux d’observance y soit plus faible de moitié</a:t>
            </a:r>
            <a:r>
              <a:rPr lang="fr-FR" sz="1200" i="1" dirty="0" smtClean="0"/>
              <a:t>. »</a:t>
            </a:r>
            <a:endParaRPr lang="fr-FR" sz="1200" dirty="0" smtClean="0"/>
          </a:p>
          <a:p>
            <a:pPr marL="0" indent="0">
              <a:buNone/>
            </a:pPr>
            <a:r>
              <a:rPr lang="fr-FR" sz="1200" dirty="0" smtClean="0"/>
              <a:t>« </a:t>
            </a:r>
            <a:r>
              <a:rPr lang="fr-FR" sz="1200" i="1" dirty="0" smtClean="0"/>
              <a:t>Or, </a:t>
            </a:r>
            <a:r>
              <a:rPr lang="fr-FR" sz="1200" i="1" u="sng" dirty="0" smtClean="0"/>
              <a:t>la satisfaction du patient, facteur d’observance, dépend en grande partie du savoir-faire de l’audioprothésiste et de son implication dans la réalisation des prestations de suivi</a:t>
            </a:r>
            <a:r>
              <a:rPr lang="fr-FR" sz="1200" i="1" dirty="0" smtClean="0"/>
              <a:t>.</a:t>
            </a:r>
            <a:r>
              <a:rPr lang="fr-FR" sz="1200" dirty="0" smtClean="0"/>
              <a:t> »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0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200" b="1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200" b="1" dirty="0" smtClean="0">
                <a:sym typeface="Wingdings" pitchFamily="2" charset="2"/>
              </a:rPr>
              <a:t> Un métier opérateur-dépendant aux enjeux de santé publique majeurs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/>
            </a:r>
            <a:br>
              <a:rPr lang="fr-FR" sz="1600" dirty="0" smtClean="0"/>
            </a:b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</a:t>
            </a:r>
            <a:r>
              <a:rPr lang="fr-FR" sz="1800" b="1" dirty="0" smtClean="0">
                <a:solidFill>
                  <a:srgbClr val="FF0000"/>
                </a:solidFill>
                <a:latin typeface="Arial" charset="0"/>
              </a:rPr>
              <a:t>Introduction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1. La pertinence de la concurrence en santé largement contestée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2. Une démonstration bienvenue de l’excellence de l’audioprothèse en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France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3. Ce que l’Autorité de la concurrence (ADLC) a passé sous silence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4. Les préconisations de l’ADLC </a:t>
            </a:r>
            <a:r>
              <a:rPr lang="fr-FR" sz="1800" b="1" dirty="0" smtClean="0"/>
              <a:t>conduiraient à une hausse des prix</a:t>
            </a: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Conclusion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9552" y="4046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 smtClean="0"/>
          </a:p>
          <a:p>
            <a:endParaRPr lang="fr-FR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20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dirty="0" smtClean="0"/>
              <a:t>Le document de consultation publique de l’Autorité de la concurrence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dirty="0" smtClean="0"/>
              <a:t>s’interroge sur quatre moyens d’améliorer l’accès à l’audioprothèse :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1 - Le couplage de l'appareil et des prestations de suivi freine-t-il la baisse des prix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2 - Vers une régulation tarifaire en contrepartie d'une amélioration du niveau de remboursement par l'Assurance maladie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3 - Le numerus clausus est-il justifié ou doit-il être relevé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4 - Le développement des réseaux de soins doit-il être favorisé ?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21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539552" y="476672"/>
            <a:ext cx="45365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résumé, les 6 constats établis en juillet par l‘ADLC :</a:t>
            </a:r>
          </a:p>
          <a:p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1400" dirty="0" smtClean="0"/>
              <a:t>  Les rentes présupposées n’existent pas</a:t>
            </a:r>
          </a:p>
          <a:p>
            <a:pPr marL="342900" indent="-342900">
              <a:buFont typeface="+mj-lt"/>
              <a:buAutoNum type="arabicPeriod"/>
            </a:pPr>
            <a:endParaRPr lang="fr-FR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1400" dirty="0" smtClean="0"/>
              <a:t> Pas de pratiques anticoncurrentielles constatées,</a:t>
            </a:r>
            <a:br>
              <a:rPr lang="fr-FR" sz="1400" dirty="0" smtClean="0"/>
            </a:br>
            <a:r>
              <a:rPr lang="fr-FR" sz="1400" dirty="0" smtClean="0"/>
              <a:t>une concurrence par les prix efficace :</a:t>
            </a:r>
            <a:br>
              <a:rPr lang="fr-FR" sz="1400" dirty="0" smtClean="0"/>
            </a:br>
            <a:r>
              <a:rPr lang="fr-FR" sz="1400" dirty="0" smtClean="0"/>
              <a:t>le secteur ne dysfonctionne pas</a:t>
            </a:r>
          </a:p>
          <a:p>
            <a:pPr marL="342900" indent="-342900">
              <a:buFont typeface="+mj-lt"/>
              <a:buAutoNum type="arabicPeriod"/>
            </a:pPr>
            <a:endParaRPr lang="fr-FR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1400" dirty="0" smtClean="0"/>
              <a:t> De forts enjeux de santé publique, des patients majoritairement âgés et fragiles</a:t>
            </a:r>
          </a:p>
          <a:p>
            <a:pPr marL="342900" indent="-342900">
              <a:buFont typeface="+mj-lt"/>
              <a:buAutoNum type="arabicPeriod"/>
            </a:pPr>
            <a:endParaRPr lang="fr-FR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1400" dirty="0" smtClean="0"/>
              <a:t> Un métier opérateur-dépendant qui offre la meilleure satisfaction, et donc la meilleure observance, d’Europe</a:t>
            </a:r>
          </a:p>
          <a:p>
            <a:pPr marL="342900" indent="-342900">
              <a:buFont typeface="+mj-lt"/>
              <a:buAutoNum type="arabicPeriod"/>
            </a:pPr>
            <a:endParaRPr lang="fr-FR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1400" dirty="0" smtClean="0"/>
              <a:t> Notre principale spécificité : «  </a:t>
            </a:r>
            <a:r>
              <a:rPr lang="fr-FR" sz="1400" i="1" dirty="0" smtClean="0"/>
              <a:t>la </a:t>
            </a:r>
            <a:r>
              <a:rPr lang="fr-FR" sz="1400" i="1" dirty="0" err="1" smtClean="0"/>
              <a:t>solvabilisation</a:t>
            </a:r>
            <a:r>
              <a:rPr lang="fr-FR" sz="1400" i="1" dirty="0" smtClean="0"/>
              <a:t> </a:t>
            </a:r>
            <a:br>
              <a:rPr lang="fr-FR" sz="1400" i="1" dirty="0" smtClean="0"/>
            </a:br>
            <a:r>
              <a:rPr lang="fr-FR" sz="1400" i="1" dirty="0" smtClean="0"/>
              <a:t>de la demande n’est pas assurée de manière satisfaisante</a:t>
            </a:r>
            <a:r>
              <a:rPr lang="fr-FR" sz="1400" dirty="0" smtClean="0"/>
              <a:t> ».</a:t>
            </a:r>
            <a:br>
              <a:rPr lang="fr-FR" sz="1400" dirty="0" smtClean="0"/>
            </a:br>
            <a:r>
              <a:rPr lang="fr-FR" sz="1400" dirty="0" smtClean="0"/>
              <a:t>(cf. ci-contre, source </a:t>
            </a:r>
            <a:r>
              <a:rPr lang="fr-FR" sz="1400" dirty="0" err="1" smtClean="0"/>
              <a:t>Hospimedia</a:t>
            </a:r>
            <a:r>
              <a:rPr lang="fr-FR" sz="1400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fr-FR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1400" dirty="0" smtClean="0"/>
              <a:t>Le faible remboursement public et complémentaire créé la </a:t>
            </a:r>
            <a:r>
              <a:rPr lang="fr-FR" sz="1400" b="1" dirty="0" smtClean="0"/>
              <a:t>confusion entre prix élevé et reste à charge élevé.</a:t>
            </a:r>
            <a:endParaRPr lang="fr-FR" sz="1400" b="1" dirty="0"/>
          </a:p>
        </p:txBody>
      </p:sp>
      <p:pic>
        <p:nvPicPr>
          <p:cNvPr id="1026" name="Picture 2" descr="T:\Mes Documents\_Unsaf 18 06 2012\Autorité Concurrence\2016.12 Presse - Avis\Hospimedia - L'Autorité de la concurrence préconise de libéraliser le marché des audioprothè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8640"/>
            <a:ext cx="3744416" cy="60486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22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539552" y="476672"/>
            <a:ext cx="28803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r>
              <a:rPr lang="fr-FR" dirty="0" smtClean="0"/>
              <a:t>Ce que nous soutenons sans discontinuer…</a:t>
            </a:r>
          </a:p>
          <a:p>
            <a:endParaRPr lang="fr-FR" dirty="0" smtClean="0"/>
          </a:p>
          <a:p>
            <a:r>
              <a:rPr lang="fr-FR" dirty="0" smtClean="0"/>
              <a:t>Depuis début 2014…</a:t>
            </a:r>
          </a:p>
          <a:p>
            <a:pPr algn="ctr"/>
            <a:endParaRPr lang="fr-FR" dirty="0" smtClean="0"/>
          </a:p>
        </p:txBody>
      </p:sp>
      <p:pic>
        <p:nvPicPr>
          <p:cNvPr id="2" name="Picture 2" descr="T:\Mes Documents\_Unsaf 18 06 2012\Campagne 2014-2015-2016\Unsaf - Le prix des audioprothèses en France - Administra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16633"/>
            <a:ext cx="4680520" cy="6542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23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Introduction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1. La pertinence de la concurrence en santé largement contestée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2. Une démonstration bienvenue de l’excellence de l’audioprothèse en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France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solidFill>
                  <a:srgbClr val="FF0000"/>
                </a:solidFill>
                <a:latin typeface="Arial" charset="0"/>
              </a:rPr>
              <a:t>3. Ce que l’Autorité de la concurrence (ADLC) a passé sous silence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4. Les préconisations de l’ADLC </a:t>
            </a:r>
            <a:r>
              <a:rPr lang="fr-FR" sz="1800" b="1" dirty="0" smtClean="0"/>
              <a:t>conduiraient à une hausse des prix</a:t>
            </a: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Conclusion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9552" y="4046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 smtClean="0"/>
          </a:p>
          <a:p>
            <a:endParaRPr lang="fr-FR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24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Sur les 4 points de fixation de l’ADLC…</a:t>
            </a: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1 - Le couplage de l'appareil et des prestations de suivi freine-t-il la baisse des prix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2 - Vers une régulation tarifaire en contrepartie d'une amélioration du niveau de remboursement par l'Assurance maladie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3 - Le numerus clausus est-il justifié ou doit-il être relevé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4 - Le développement des réseaux de soins doit-il être favorisé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b="1" dirty="0" smtClean="0"/>
              <a:t>… seuls deux seront traités dans l’avis de décembre.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600" dirty="0" smtClean="0"/>
              <a:t>Le point 4, « </a:t>
            </a:r>
            <a:r>
              <a:rPr lang="fr-FR" sz="1600" i="1" dirty="0" smtClean="0"/>
              <a:t> Le développement des réseaux de soins doit-il être favorisé ?</a:t>
            </a:r>
            <a:r>
              <a:rPr lang="fr-FR" sz="1600" dirty="0" smtClean="0"/>
              <a:t> »</a:t>
            </a:r>
            <a:br>
              <a:rPr lang="fr-FR" sz="1600" dirty="0" smtClean="0"/>
            </a:br>
            <a:r>
              <a:rPr lang="fr-FR" sz="1600" dirty="0" smtClean="0"/>
              <a:t>n’a absolument pas été abordé lors de sa communication.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Dans son avis, les « réseaux » sont rapidement évoqués (page 21) mais l’analyse de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leurs effets est inexistante.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Et pourtant leur rôle, dans l’installation dans le débat public de la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« cherté » des audioprothèses, est majeur …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b="1" dirty="0" smtClean="0"/>
              <a:t>Pourquoi ? Nous posons la question.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FFB6A6-120E-4C3C-BC11-4908D8F35A2E}" type="slidenum">
              <a:rPr lang="fr-FR" altLang="en-US" smtClean="0"/>
              <a:pPr>
                <a:defRPr/>
              </a:pPr>
              <a:t>25</a:t>
            </a:fld>
            <a:endParaRPr lang="fr-FR" alt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471155"/>
            <a:ext cx="8208911" cy="589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sz="1600" dirty="0" smtClean="0">
                <a:latin typeface="+mn-lt"/>
                <a:ea typeface="Times New Roman" pitchFamily="18" charset="0"/>
                <a:cs typeface="Arial" pitchFamily="34" charset="0"/>
              </a:rPr>
              <a:t>Les « rentes » et « marges » des audioprothésistes, </a:t>
            </a:r>
            <a:br>
              <a:rPr lang="fr-FR" sz="1600" dirty="0" smtClean="0"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fr-FR" sz="1600" dirty="0" smtClean="0">
                <a:latin typeface="+mn-lt"/>
                <a:ea typeface="Times New Roman" pitchFamily="18" charset="0"/>
                <a:cs typeface="Arial" pitchFamily="34" charset="0"/>
              </a:rPr>
              <a:t>une manipulation de l’opinion publique initiée par les « réseaux de soins »</a:t>
            </a: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fr-FR" sz="1600" dirty="0" smtClean="0">
                <a:latin typeface="+mn-lt"/>
                <a:ea typeface="Times New Roman" pitchFamily="18" charset="0"/>
                <a:cs typeface="Arial" pitchFamily="34" charset="0"/>
              </a:rPr>
              <a:t>	</a:t>
            </a:r>
            <a:r>
              <a:rPr lang="fr-FR" sz="1600" u="sng" dirty="0" smtClean="0">
                <a:latin typeface="+mn-lt"/>
                <a:ea typeface="Times New Roman" pitchFamily="18" charset="0"/>
                <a:cs typeface="Arial" pitchFamily="34" charset="0"/>
              </a:rPr>
              <a:t>Vidéo</a:t>
            </a:r>
            <a:r>
              <a:rPr lang="fr-FR" sz="1600" dirty="0" smtClean="0">
                <a:latin typeface="+mn-lt"/>
                <a:ea typeface="Times New Roman" pitchFamily="18" charset="0"/>
                <a:cs typeface="Arial" pitchFamily="34" charset="0"/>
              </a:rPr>
              <a:t> :</a:t>
            </a:r>
          </a:p>
          <a:p>
            <a:pPr lvl="0"/>
            <a:r>
              <a:rPr lang="fr-FR" sz="1200" dirty="0" smtClean="0">
                <a:latin typeface="+mn-lt"/>
                <a:ea typeface="Times New Roman" pitchFamily="18" charset="0"/>
                <a:cs typeface="Arial" pitchFamily="34" charset="0"/>
              </a:rPr>
              <a:t>           (cliquer sur l’image)</a:t>
            </a: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endParaRPr lang="fr-FR" sz="1600" b="1" u="sng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fr-FR" sz="1300" b="1" dirty="0" smtClean="0">
                <a:latin typeface="+mn-lt"/>
                <a:ea typeface="Times New Roman" pitchFamily="18" charset="0"/>
                <a:cs typeface="Arial" pitchFamily="34" charset="0"/>
              </a:rPr>
              <a:t>« </a:t>
            </a:r>
            <a:r>
              <a:rPr lang="fr-FR" sz="1300" b="1" i="1" dirty="0" smtClean="0">
                <a:latin typeface="+mn-lt"/>
                <a:ea typeface="Times New Roman" pitchFamily="18" charset="0"/>
                <a:cs typeface="Arial" pitchFamily="34" charset="0"/>
              </a:rPr>
              <a:t>En audioprothèse, vous </a:t>
            </a:r>
            <a:r>
              <a:rPr lang="fr-FR" sz="13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vendez</a:t>
            </a:r>
            <a:r>
              <a:rPr lang="fr-FR" sz="1300" b="1" i="1" dirty="0" smtClean="0">
                <a:latin typeface="+mn-lt"/>
                <a:ea typeface="Times New Roman" pitchFamily="18" charset="0"/>
                <a:cs typeface="Arial" pitchFamily="34" charset="0"/>
              </a:rPr>
              <a:t> 4 audioprothèses par semaine dans votre </a:t>
            </a:r>
            <a:r>
              <a:rPr lang="fr-FR" sz="13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magasin</a:t>
            </a:r>
            <a:r>
              <a:rPr lang="fr-FR" sz="1300" b="1" i="1" dirty="0" smtClean="0">
                <a:latin typeface="+mn-lt"/>
                <a:ea typeface="Times New Roman" pitchFamily="18" charset="0"/>
                <a:cs typeface="Arial" pitchFamily="34" charset="0"/>
              </a:rPr>
              <a:t>, forcément vous êtes obligé d’être cher pour amortir vos frais fixes. Et puis votre temps, vous avez passé du temps, vous avez un diplôme, donc vous pourriez en </a:t>
            </a:r>
            <a:r>
              <a:rPr lang="fr-FR" sz="1300" b="1" i="1" u="sng" dirty="0" smtClean="0">
                <a:latin typeface="+mn-lt"/>
                <a:ea typeface="Times New Roman" pitchFamily="18" charset="0"/>
                <a:cs typeface="Arial" pitchFamily="34" charset="0"/>
              </a:rPr>
              <a:t>vendre</a:t>
            </a:r>
            <a:r>
              <a:rPr lang="fr-FR" sz="1300" b="1" i="1" dirty="0" smtClean="0">
                <a:latin typeface="+mn-lt"/>
                <a:ea typeface="Times New Roman" pitchFamily="18" charset="0"/>
                <a:cs typeface="Arial" pitchFamily="34" charset="0"/>
              </a:rPr>
              <a:t> 10 fois plus et dans ce cas là vous les vendriez moins cher.</a:t>
            </a:r>
          </a:p>
          <a:p>
            <a:pPr lvl="0"/>
            <a:r>
              <a:rPr lang="fr-FR" sz="1300" b="1" i="1" dirty="0" smtClean="0">
                <a:latin typeface="+mn-lt"/>
                <a:ea typeface="Times New Roman" pitchFamily="18" charset="0"/>
                <a:cs typeface="Arial" pitchFamily="34" charset="0"/>
              </a:rPr>
              <a:t>La prothèse à 1500€ elle est.. en général elle a couté 300€ parfois un peu moins donc ca fait 1200€ de marge par oreille, les deux oreilles 2400€, vous passez en moyenne 3h y compris les réglages : ça fait 800€ de l’heure. Et le plateau technique coute 20 000 € , c’est bac +4, ca n’a pas de sens.</a:t>
            </a:r>
            <a:r>
              <a:rPr lang="fr-FR" sz="1300" b="1" dirty="0" smtClean="0">
                <a:latin typeface="+mn-lt"/>
                <a:ea typeface="Times New Roman" pitchFamily="18" charset="0"/>
                <a:cs typeface="Arial" pitchFamily="34" charset="0"/>
              </a:rPr>
              <a:t> »</a:t>
            </a:r>
          </a:p>
          <a:p>
            <a:pPr lvl="0"/>
            <a:endParaRPr lang="fr-FR" sz="1300" b="1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fr-FR" sz="1300" b="1" dirty="0" smtClean="0">
                <a:latin typeface="+mn-lt"/>
                <a:ea typeface="Times New Roman" pitchFamily="18" charset="0"/>
                <a:cs typeface="Arial" pitchFamily="34" charset="0"/>
              </a:rPr>
              <a:t>Source : Atelier de la DGCCRF du 25 septembre 2012</a:t>
            </a:r>
          </a:p>
          <a:p>
            <a:pPr lvl="0"/>
            <a:r>
              <a:rPr lang="fr-FR" sz="1200" dirty="0" smtClean="0">
                <a:latin typeface="+mn-lt"/>
                <a:ea typeface="Times New Roman" pitchFamily="18" charset="0"/>
                <a:cs typeface="Arial" pitchFamily="34" charset="0"/>
                <a:hlinkClick r:id="rId3"/>
              </a:rPr>
              <a:t>http://www.economie.gouv.fr/dgccrf/atelier-dgccrf-sante-fonctionnement-marche-et-information-consommateur</a:t>
            </a:r>
            <a:endParaRPr lang="fr-FR" sz="1200" dirty="0" smtClean="0">
              <a:latin typeface="+mn-lt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endParaRPr lang="fr-FR" sz="1400" dirty="0" smtClean="0">
              <a:latin typeface="+mn-lt"/>
              <a:cs typeface="Arial" pitchFamily="34" charset="0"/>
            </a:endParaRPr>
          </a:p>
          <a:p>
            <a:pPr lvl="0" eaLnBrk="0" hangingPunct="0"/>
            <a:endParaRPr lang="fr-FR" sz="1400" dirty="0" smtClean="0">
              <a:latin typeface="+mn-lt"/>
              <a:cs typeface="Arial" pitchFamily="34" charset="0"/>
            </a:endParaRPr>
          </a:p>
        </p:txBody>
      </p:sp>
      <p:pic>
        <p:nvPicPr>
          <p:cNvPr id="5" name="Conference_de_Presse_Unsaf_-_ADLC_-_18_01_2017_-_video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59832" y="1124744"/>
            <a:ext cx="4536504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26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u="sng" dirty="0" smtClean="0"/>
              <a:t>Objectif de la manipulation </a:t>
            </a:r>
            <a:r>
              <a:rPr lang="fr-FR" sz="1800" dirty="0" smtClean="0"/>
              <a:t>: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- placer les secteurs concernés </a:t>
            </a:r>
            <a:r>
              <a:rPr lang="fr-FR" sz="1800" dirty="0" smtClean="0">
                <a:latin typeface="Arial" charset="0"/>
              </a:rPr>
              <a:t>(audioprothèse, mais aussi dentaire) </a:t>
            </a:r>
            <a:r>
              <a:rPr lang="fr-FR" sz="1800" b="1" dirty="0" smtClean="0">
                <a:latin typeface="Arial" charset="0"/>
              </a:rPr>
              <a:t>dans le secteur marchand en gommant les enjeux de santé publique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- justifier ses services </a:t>
            </a:r>
            <a:r>
              <a:rPr lang="fr-FR" sz="1800" dirty="0" smtClean="0">
                <a:latin typeface="Arial" charset="0"/>
              </a:rPr>
              <a:t>et les «</a:t>
            </a:r>
            <a:r>
              <a:rPr lang="fr-FR" sz="1800" i="1" dirty="0" smtClean="0">
                <a:latin typeface="Arial" charset="0"/>
              </a:rPr>
              <a:t> - 40 % sur l’audio </a:t>
            </a:r>
            <a:r>
              <a:rPr lang="fr-FR" sz="1800" dirty="0" smtClean="0">
                <a:latin typeface="Arial" charset="0"/>
              </a:rPr>
              <a:t>» que promettait la S.A. </a:t>
            </a:r>
            <a:r>
              <a:rPr lang="fr-FR" sz="1800" dirty="0" err="1" smtClean="0">
                <a:latin typeface="Arial" charset="0"/>
              </a:rPr>
              <a:t>Santéclair</a:t>
            </a:r>
            <a:r>
              <a:rPr lang="fr-FR" sz="1800" dirty="0" smtClean="0">
                <a:latin typeface="Arial" charset="0"/>
              </a:rPr>
              <a:t> aux complémentaires clientes</a:t>
            </a:r>
            <a:r>
              <a:rPr lang="fr-FR" sz="1800" b="1" dirty="0" smtClean="0">
                <a:latin typeface="Arial" charset="0"/>
              </a:rPr>
              <a:t>, en faisant croire à des rémunérations excessives </a:t>
            </a:r>
            <a:r>
              <a:rPr lang="fr-FR" sz="1800" dirty="0" smtClean="0">
                <a:latin typeface="Arial" charset="0"/>
              </a:rPr>
              <a:t>de la part des professionnels de santé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- écarter toute régulation publique </a:t>
            </a:r>
            <a:r>
              <a:rPr lang="fr-FR" sz="1800" dirty="0" smtClean="0">
                <a:latin typeface="Arial" charset="0"/>
              </a:rPr>
              <a:t>par une meilleure prise en charge car </a:t>
            </a:r>
            <a:r>
              <a:rPr lang="fr-FR" sz="1800" b="1" dirty="0" smtClean="0">
                <a:latin typeface="Arial" charset="0"/>
              </a:rPr>
              <a:t>« </a:t>
            </a:r>
            <a:r>
              <a:rPr lang="fr-FR" sz="1800" b="1" i="1" dirty="0" smtClean="0">
                <a:latin typeface="Arial" charset="0"/>
              </a:rPr>
              <a:t>pour être tout à fait franche, là où on réussit bien, c’est quand les gens ont du reste à charge</a:t>
            </a:r>
            <a:r>
              <a:rPr lang="fr-FR" sz="1800" b="1" dirty="0" smtClean="0">
                <a:latin typeface="Arial" charset="0"/>
              </a:rPr>
              <a:t> »</a:t>
            </a:r>
            <a:br>
              <a:rPr lang="fr-FR" sz="1800" b="1" dirty="0" smtClean="0">
                <a:latin typeface="Arial" charset="0"/>
              </a:rPr>
            </a:br>
            <a:r>
              <a:rPr lang="fr-FR" sz="1800" dirty="0" smtClean="0">
                <a:latin typeface="Arial" charset="0"/>
              </a:rPr>
              <a:t>(</a:t>
            </a:r>
            <a:r>
              <a:rPr lang="fr-FR" sz="1200" dirty="0" smtClean="0"/>
              <a:t>Marianne </a:t>
            </a:r>
            <a:r>
              <a:rPr lang="fr-FR" sz="1200" dirty="0" err="1" smtClean="0"/>
              <a:t>Binst</a:t>
            </a:r>
            <a:r>
              <a:rPr lang="fr-FR" sz="1200" dirty="0" smtClean="0"/>
              <a:t>, </a:t>
            </a:r>
            <a:r>
              <a:rPr lang="fr-FR" sz="1200" dirty="0" smtClean="0">
                <a:ea typeface="Times New Roman" pitchFamily="18" charset="0"/>
                <a:cs typeface="Arial" pitchFamily="34" charset="0"/>
              </a:rPr>
              <a:t>Atelier de la DGCCRF du 25 septembre 2012</a:t>
            </a:r>
            <a:r>
              <a:rPr lang="fr-FR" sz="1800" dirty="0" smtClean="0">
                <a:ea typeface="Times New Roman" pitchFamily="18" charset="0"/>
                <a:cs typeface="Arial" pitchFamily="34" charset="0"/>
              </a:rPr>
              <a:t>)</a:t>
            </a:r>
            <a:endParaRPr lang="fr-FR" sz="1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- obtenir que </a:t>
            </a:r>
            <a:r>
              <a:rPr lang="fr-FR" sz="1800" b="1" dirty="0" smtClean="0"/>
              <a:t>« </a:t>
            </a:r>
            <a:r>
              <a:rPr lang="fr-FR" sz="1800" b="1" i="1" dirty="0" smtClean="0"/>
              <a:t>la Sécurité sociale abandonne le dentaire, l’optique et l’audioprothèse </a:t>
            </a:r>
            <a:r>
              <a:rPr lang="fr-FR" sz="1800" i="1" dirty="0" smtClean="0"/>
              <a:t>pour une régulation par les plateformes. Je suis favorable à une microéconomie dans ces domaines</a:t>
            </a:r>
            <a:r>
              <a:rPr lang="fr-FR" sz="1800" b="1" i="1" dirty="0" smtClean="0"/>
              <a:t>, à cheval entre la santé et la consommation</a:t>
            </a:r>
            <a:r>
              <a:rPr lang="fr-FR" sz="1800" b="1" dirty="0" smtClean="0"/>
              <a:t>. »</a:t>
            </a:r>
            <a:br>
              <a:rPr lang="fr-FR" sz="1800" b="1" dirty="0" smtClean="0"/>
            </a:br>
            <a:r>
              <a:rPr lang="fr-FR" sz="1800" dirty="0" smtClean="0"/>
              <a:t>(</a:t>
            </a:r>
            <a:r>
              <a:rPr lang="fr-FR" sz="1200" dirty="0" smtClean="0"/>
              <a:t>Marianne </a:t>
            </a:r>
            <a:r>
              <a:rPr lang="fr-FR" sz="1200" dirty="0" err="1" smtClean="0"/>
              <a:t>Binst</a:t>
            </a:r>
            <a:r>
              <a:rPr lang="fr-FR" sz="1200" dirty="0" smtClean="0"/>
              <a:t>, « </a:t>
            </a:r>
            <a:r>
              <a:rPr lang="fr-FR" sz="1200" i="1" dirty="0" smtClean="0"/>
              <a:t>Arrêter d’utiliser l’ordre comme un outil de propagande</a:t>
            </a:r>
            <a:r>
              <a:rPr lang="fr-FR" sz="1200" dirty="0" smtClean="0"/>
              <a:t> », Espace social européen, n°1070</a:t>
            </a:r>
            <a:r>
              <a:rPr lang="fr-FR" sz="1800" dirty="0" smtClean="0"/>
              <a:t>)</a:t>
            </a: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</a:t>
            </a:r>
            <a:br>
              <a:rPr lang="fr-FR" sz="1600" dirty="0" smtClean="0"/>
            </a:b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27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332656"/>
            <a:ext cx="8568952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u="sng" dirty="0" smtClean="0"/>
              <a:t>Plus généralement, nous avons montré que les « réseaux de soins »</a:t>
            </a:r>
            <a:r>
              <a:rPr lang="fr-FR" sz="1800" dirty="0" smtClean="0"/>
              <a:t>: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- dégradent la qualité et l’information en audioprothèse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- échappent à toute évaluation par les Pouvoirs publics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- sont, pour certains d’entre eux, essentiellement utilisés comme simples sources de profit au bénéfice de leurs actionnaires</a:t>
            </a:r>
            <a:endParaRPr lang="fr-FR" sz="1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- ne sont pas appréciés par les Français, qui refusent de renoncer au libre choix de leurs professionnels de santé, même « </a:t>
            </a:r>
            <a:r>
              <a:rPr lang="fr-FR" sz="1800" b="1" i="1" dirty="0" smtClean="0">
                <a:latin typeface="Arial" charset="0"/>
              </a:rPr>
              <a:t>pour payer moins cher</a:t>
            </a:r>
            <a:r>
              <a:rPr lang="fr-FR" sz="1800" b="1" dirty="0" smtClean="0">
                <a:latin typeface="Arial" charset="0"/>
              </a:rPr>
              <a:t> »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- sont en réalité un obstacle à la nécessaire négociation entre les syndicats de professionnels de santé représentatifs et les financeurs, publics et complémentaires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Les annonces de la revalorisation des remboursements des soins dentaires et </a:t>
            </a:r>
            <a:r>
              <a:rPr lang="fr-FR" sz="1800" b="1" dirty="0" err="1" smtClean="0">
                <a:latin typeface="Arial" charset="0"/>
              </a:rPr>
              <a:t>audioprothétiques</a:t>
            </a:r>
            <a:r>
              <a:rPr lang="fr-FR" sz="1800" b="1" dirty="0" smtClean="0">
                <a:latin typeface="Arial" charset="0"/>
              </a:rPr>
              <a:t> par le Ministère  de la santé viennent confirmer l’inefficience des « réseaux » dans leur prétention à réguler ces secteurs, notamment par la concurrence par le prix.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</a:t>
            </a:r>
            <a:br>
              <a:rPr lang="fr-FR" sz="1600" dirty="0" smtClean="0"/>
            </a:b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28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>Devant ces faits quelle position de l’Autorité de la concurrence ?</a:t>
            </a:r>
            <a:br>
              <a:rPr lang="fr-FR" sz="1800" b="1" u="sng" dirty="0" smtClean="0"/>
            </a:br>
            <a:endParaRPr lang="fr-FR" sz="15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b="1" dirty="0" smtClean="0">
                <a:latin typeface="Arial" charset="0"/>
              </a:rPr>
              <a:t>L’ADLC apparaît comme un soutien constant aux supposés effets pro-concurrentiels des « réseaux de soins » alors qu’elle n’a pas travaillé sur le secteur depuis 2009.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b="1" dirty="0" smtClean="0">
                <a:latin typeface="Arial" charset="0"/>
              </a:rPr>
              <a:t>Deux exemples récents.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500" b="1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>
                <a:latin typeface="Arial" charset="0"/>
              </a:rPr>
              <a:t>- Audition à l’Assemblée Nationale de M. Bruno Lasserre le 21 juin 2016 :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>
                <a:latin typeface="Arial" charset="0"/>
              </a:rPr>
              <a:t>« </a:t>
            </a:r>
            <a:r>
              <a:rPr lang="fr-FR" sz="1500" i="1" dirty="0" smtClean="0">
                <a:latin typeface="Arial" charset="0"/>
              </a:rPr>
              <a:t>nous nous demanderons quel est le </a:t>
            </a:r>
            <a:r>
              <a:rPr lang="fr-FR" sz="1500" b="1" i="1" dirty="0" smtClean="0">
                <a:latin typeface="Arial" charset="0"/>
              </a:rPr>
              <a:t>rôle des réseaux de soins </a:t>
            </a:r>
            <a:r>
              <a:rPr lang="fr-FR" sz="1500" i="1" dirty="0" smtClean="0">
                <a:latin typeface="Arial" charset="0"/>
              </a:rPr>
              <a:t>sélectionnés par les complémentaires santé et </a:t>
            </a:r>
            <a:r>
              <a:rPr lang="fr-FR" sz="1500" b="1" i="1" dirty="0" smtClean="0">
                <a:latin typeface="Arial" charset="0"/>
              </a:rPr>
              <a:t>s’ils peuvent exercer un rôle de prescription</a:t>
            </a:r>
            <a:r>
              <a:rPr lang="fr-FR" sz="1500" i="1" dirty="0" smtClean="0">
                <a:latin typeface="Arial" charset="0"/>
              </a:rPr>
              <a:t>, qui serait </a:t>
            </a:r>
            <a:r>
              <a:rPr lang="fr-FR" sz="1500" b="1" i="1" dirty="0" smtClean="0">
                <a:latin typeface="Arial" charset="0"/>
              </a:rPr>
              <a:t>un contre-pouvoir à ces prix élevés</a:t>
            </a:r>
            <a:r>
              <a:rPr lang="fr-FR" sz="1500" dirty="0" smtClean="0">
                <a:latin typeface="Arial" charset="0"/>
              </a:rPr>
              <a:t>. »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>
                <a:latin typeface="Arial" charset="0"/>
              </a:rPr>
              <a:t>- Présentation de son rapport annuel 2015, le 6 juillet 2016 :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>
                <a:latin typeface="Arial" charset="0"/>
              </a:rPr>
              <a:t>Les « </a:t>
            </a:r>
            <a:r>
              <a:rPr lang="fr-FR" sz="1500" b="1" i="1" dirty="0" smtClean="0">
                <a:latin typeface="Arial" charset="0"/>
              </a:rPr>
              <a:t>réseaux de soins</a:t>
            </a:r>
            <a:r>
              <a:rPr lang="fr-FR" sz="1500" dirty="0" smtClean="0">
                <a:latin typeface="Arial" charset="0"/>
              </a:rPr>
              <a:t> » sont un « </a:t>
            </a:r>
            <a:r>
              <a:rPr lang="fr-FR" sz="1500" b="1" i="1" dirty="0" smtClean="0">
                <a:latin typeface="Arial" charset="0"/>
              </a:rPr>
              <a:t>sujet d'envergure</a:t>
            </a:r>
            <a:r>
              <a:rPr lang="fr-FR" sz="1500" dirty="0" smtClean="0">
                <a:latin typeface="Arial" charset="0"/>
              </a:rPr>
              <a:t> » pour l’ADLC qui considère que « </a:t>
            </a:r>
            <a:r>
              <a:rPr lang="fr-FR" sz="1500" b="1" i="1" dirty="0" smtClean="0">
                <a:latin typeface="Arial" charset="0"/>
              </a:rPr>
              <a:t>si la constitution de ces réseaux a pu susciter des craintes</a:t>
            </a:r>
            <a:r>
              <a:rPr lang="fr-FR" sz="1500" dirty="0" smtClean="0">
                <a:latin typeface="Arial" charset="0"/>
              </a:rPr>
              <a:t> », « </a:t>
            </a:r>
            <a:r>
              <a:rPr lang="fr-FR" sz="1500" b="1" i="1" dirty="0" smtClean="0">
                <a:latin typeface="Arial" charset="0"/>
              </a:rPr>
              <a:t>elle est plutôt pro-concurrentielle</a:t>
            </a:r>
            <a:r>
              <a:rPr lang="fr-FR" sz="1500" b="1" dirty="0" smtClean="0">
                <a:latin typeface="Arial" charset="0"/>
              </a:rPr>
              <a:t> </a:t>
            </a:r>
            <a:r>
              <a:rPr lang="fr-FR" sz="1500" dirty="0" smtClean="0">
                <a:latin typeface="Arial" charset="0"/>
              </a:rPr>
              <a:t>». 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5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500" b="1" dirty="0" smtClean="0">
                <a:latin typeface="Arial" charset="0"/>
              </a:rPr>
              <a:t>Pourtant, alors que leurs manipulations et leur inefficience sont montrés 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500" b="1" dirty="0" smtClean="0">
                <a:latin typeface="Arial" charset="0"/>
              </a:rPr>
              <a:t>- aucune mention, ni remise en question des manipulations (existence de « rentes »…) ayant conduit à ouvrir cette enquête sectorielle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500" b="1" dirty="0" smtClean="0">
                <a:latin typeface="Arial" charset="0"/>
              </a:rPr>
              <a:t>- aucune allusion à leurs effets « pro-concurrentiels » dans l’audioprothèse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5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500" b="1" dirty="0" smtClean="0">
                <a:latin typeface="Arial" charset="0"/>
              </a:rPr>
              <a:t>Nos éléments démontrant leurs effets délétères sur la qualité des soins et leurs effets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500" b="1" dirty="0" smtClean="0">
                <a:latin typeface="Arial" charset="0"/>
              </a:rPr>
              <a:t>néfastes sur le fonctionnement du marché, auraient-ils provoqué le mutisme de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500" b="1" dirty="0" smtClean="0">
                <a:latin typeface="Arial" charset="0"/>
              </a:rPr>
              <a:t>l’Autorité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5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</a:t>
            </a:r>
            <a:br>
              <a:rPr lang="fr-FR" sz="1600" dirty="0" smtClean="0"/>
            </a:b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29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Introduction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1. La pertinence de la concurrence en santé largement contestée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2. Une démonstration bienvenue de l’excellence de l’audioprothèse en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France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3. Ce que l’Autorité de la concurrence (ADLC) a passé sous silence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solidFill>
                  <a:srgbClr val="FF0000"/>
                </a:solidFill>
                <a:latin typeface="Arial" charset="0"/>
              </a:rPr>
              <a:t>4. Les préconisations de l’ADLC </a:t>
            </a:r>
            <a:r>
              <a:rPr lang="fr-FR" sz="1800" b="1" dirty="0" smtClean="0">
                <a:solidFill>
                  <a:srgbClr val="FF0000"/>
                </a:solidFill>
              </a:rPr>
              <a:t>conduiraient à une hausse des prix</a:t>
            </a:r>
            <a:endParaRPr lang="fr-FR" sz="1800" b="1" dirty="0" smtClean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Conclusion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9552" y="4046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 smtClean="0"/>
          </a:p>
          <a:p>
            <a:endParaRPr lang="fr-FR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260648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L’avis et le communiqué de décembre 2016 de l’ADLC comportent d</a:t>
            </a:r>
            <a:r>
              <a:rPr lang="fr-FR" sz="1800" dirty="0" smtClean="0"/>
              <a:t>e multiples contradictions et omissions pour justifier des mesures en réalité néfastes</a:t>
            </a:r>
            <a:r>
              <a:rPr lang="fr-FR" sz="1800" dirty="0" smtClean="0">
                <a:latin typeface="Arial" charset="0"/>
              </a:rPr>
              <a:t>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250" dirty="0" smtClean="0"/>
          </a:p>
          <a:p>
            <a:pPr marL="0">
              <a:buNone/>
            </a:pPr>
            <a:r>
              <a:rPr lang="fr-FR" sz="1250" dirty="0" smtClean="0"/>
              <a:t>« </a:t>
            </a:r>
            <a:r>
              <a:rPr lang="fr-FR" sz="1250" i="1" dirty="0" smtClean="0"/>
              <a:t>Il revient à l’Autorité d’examiner si des dysfonctionnements de marché, notamment concurrentiels, sont susceptibles de constituer des obstacles économiques à l’appareillage</a:t>
            </a:r>
            <a:r>
              <a:rPr lang="fr-FR" sz="1250" dirty="0" smtClean="0"/>
              <a:t>. »</a:t>
            </a:r>
          </a:p>
          <a:p>
            <a:pPr marL="0">
              <a:buNone/>
            </a:pPr>
            <a:r>
              <a:rPr lang="fr-FR" sz="1250" b="1" dirty="0" smtClean="0"/>
              <a:t>A défaut d’avoir trouvé des dysfonctionnements, </a:t>
            </a:r>
            <a:r>
              <a:rPr lang="fr-FR" sz="1250" b="1" u="sng" dirty="0" smtClean="0"/>
              <a:t>l’ADLC a passé sous silence les graves manipulations de l’opinion publique et les pratiques contestables des «</a:t>
            </a:r>
            <a:r>
              <a:rPr lang="fr-FR" sz="1250" b="1" i="1" u="sng" dirty="0" smtClean="0"/>
              <a:t> réseaux de soins</a:t>
            </a:r>
            <a:r>
              <a:rPr lang="fr-FR" sz="1250" b="1" u="sng" dirty="0" smtClean="0"/>
              <a:t> », qu’elle encensait jusqu’à présent</a:t>
            </a:r>
            <a:r>
              <a:rPr lang="fr-FR" sz="1250" b="1" dirty="0" smtClean="0"/>
              <a:t>.</a:t>
            </a:r>
          </a:p>
          <a:p>
            <a:pPr marL="0">
              <a:buNone/>
            </a:pPr>
            <a:r>
              <a:rPr lang="fr-FR" sz="1250" b="1" dirty="0" smtClean="0"/>
              <a:t>Plutôt que de constater la grande efficience de notre secteur et ses résultats exceptionnels au vu du faible remboursement et </a:t>
            </a:r>
            <a:r>
              <a:rPr lang="fr-FR" sz="1250" b="1" u="sng" dirty="0" smtClean="0"/>
              <a:t>admettre que les mesures à préconiser relèvent des autorités de santé</a:t>
            </a:r>
            <a:r>
              <a:rPr lang="fr-FR" sz="1250" b="1" dirty="0" smtClean="0"/>
              <a:t>, elle a préféré, </a:t>
            </a:r>
            <a:r>
              <a:rPr lang="fr-FR" sz="1250" b="1" u="sng" dirty="0" smtClean="0"/>
              <a:t>pour justifier l’existence de son enquête sectorielle</a:t>
            </a:r>
            <a:r>
              <a:rPr lang="fr-FR" sz="1250" b="1" dirty="0" smtClean="0"/>
              <a:t>, lancer des préconisations hasardeuses qui conduiraient à une augmentation des prix et à une diminution de la qualité.</a:t>
            </a:r>
          </a:p>
          <a:p>
            <a:pPr marL="0">
              <a:buNone/>
            </a:pPr>
            <a:endParaRPr lang="fr-FR" sz="1250" dirty="0" smtClean="0"/>
          </a:p>
          <a:p>
            <a:pPr marL="0">
              <a:buNone/>
            </a:pPr>
            <a:r>
              <a:rPr lang="fr-FR" sz="1250" dirty="0" smtClean="0"/>
              <a:t>De plus, </a:t>
            </a:r>
            <a:r>
              <a:rPr lang="fr-FR" sz="1250" b="1" dirty="0" smtClean="0"/>
              <a:t>l’ADLC n’hésite pas à critiquer la « </a:t>
            </a:r>
            <a:r>
              <a:rPr lang="fr-FR" sz="1250" b="1" i="1" dirty="0" smtClean="0"/>
              <a:t>mutualisation</a:t>
            </a:r>
            <a:r>
              <a:rPr lang="fr-FR" sz="1250" b="1" dirty="0" smtClean="0"/>
              <a:t> » des coûts et pousse à « </a:t>
            </a:r>
            <a:r>
              <a:rPr lang="fr-FR" sz="1250" b="1" i="1" dirty="0" smtClean="0"/>
              <a:t>une individualisation des prix en fonction de la demande de suivi</a:t>
            </a:r>
            <a:r>
              <a:rPr lang="fr-FR" sz="1250" b="1" dirty="0" smtClean="0"/>
              <a:t> », rendant possible une évolution « </a:t>
            </a:r>
            <a:r>
              <a:rPr lang="fr-FR" sz="1250" b="1" i="1" dirty="0" smtClean="0"/>
              <a:t>à l’américaine</a:t>
            </a:r>
            <a:r>
              <a:rPr lang="fr-FR" sz="1250" b="1" dirty="0" smtClean="0"/>
              <a:t> » pour notre secteur</a:t>
            </a:r>
            <a:r>
              <a:rPr lang="fr-FR" sz="1250" dirty="0" smtClean="0"/>
              <a:t>. Ces positions vont </a:t>
            </a:r>
            <a:r>
              <a:rPr lang="fr-FR" sz="1250" b="1" dirty="0" smtClean="0"/>
              <a:t>à rebours des fondements de notre système de santé</a:t>
            </a:r>
            <a:r>
              <a:rPr lang="fr-FR" sz="1250" dirty="0" smtClean="0"/>
              <a:t>.</a:t>
            </a:r>
          </a:p>
          <a:p>
            <a:pPr marL="0">
              <a:buNone/>
            </a:pPr>
            <a:r>
              <a:rPr lang="fr-FR" sz="1250" dirty="0" smtClean="0"/>
              <a:t>Pourtant, alors que la santé et le remboursement de l’audioprothèse (!) ont intégré les débats des élections présidentielles, </a:t>
            </a:r>
            <a:r>
              <a:rPr lang="fr-FR" sz="1250" b="1" dirty="0" smtClean="0"/>
              <a:t>les enquêtes d’opinion ont mis en avant l’attachement très fort d’une large majorité de Français au modèle solidaire de notre Sécurité sociale</a:t>
            </a:r>
            <a:r>
              <a:rPr lang="fr-FR" sz="1250" dirty="0" smtClean="0"/>
              <a:t>.</a:t>
            </a:r>
          </a:p>
          <a:p>
            <a:pPr marL="0">
              <a:buNone/>
            </a:pPr>
            <a:r>
              <a:rPr lang="fr-FR" sz="1250" b="1" dirty="0" smtClean="0"/>
              <a:t>L´ADLC</a:t>
            </a:r>
            <a:r>
              <a:rPr lang="fr-FR" sz="1250" dirty="0" smtClean="0"/>
              <a:t>, autorité administrative indépendante spécialisée dans l´analyse et la régulation du fonctionnement de la concurrence sur les marchés, </a:t>
            </a:r>
            <a:r>
              <a:rPr lang="fr-FR" sz="1250" b="1" dirty="0" smtClean="0"/>
              <a:t>a empiété sur les missions de l’ONDPS, de l’IGAS et de la HAS, compétentes en matière de santé et de parcours de soins</a:t>
            </a:r>
            <a:r>
              <a:rPr lang="fr-FR" sz="1250" dirty="0" smtClean="0"/>
              <a:t>.</a:t>
            </a:r>
            <a:endParaRPr lang="fr-FR" sz="1250" b="1" dirty="0" smtClean="0"/>
          </a:p>
          <a:p>
            <a:pPr marL="0">
              <a:buNone/>
            </a:pPr>
            <a:endParaRPr lang="fr-FR" sz="1250" dirty="0" smtClean="0"/>
          </a:p>
          <a:p>
            <a:pPr marL="0" lvl="0">
              <a:buNone/>
            </a:pPr>
            <a:r>
              <a:rPr lang="fr-FR" sz="1250" b="1" dirty="0" smtClean="0"/>
              <a:t>Est-il acceptable que l’ADLC, aveuglée par une « </a:t>
            </a:r>
            <a:r>
              <a:rPr lang="fr-FR" sz="1250" b="1" i="1" dirty="0" smtClean="0"/>
              <a:t>idéologie de la concurrence</a:t>
            </a:r>
            <a:r>
              <a:rPr lang="fr-FR" sz="1250" b="1" dirty="0" smtClean="0"/>
              <a:t> », prenne des positions à rebours de la volonté des Français ? </a:t>
            </a:r>
            <a:endParaRPr lang="fr-FR" sz="1250" dirty="0" smtClean="0"/>
          </a:p>
          <a:p>
            <a:pPr marL="0" lvl="0">
              <a:buNone/>
            </a:pPr>
            <a:r>
              <a:rPr lang="fr-FR" sz="1250" b="1" dirty="0" smtClean="0"/>
              <a:t>Est-il souhaitable que l’ADLC puisse inciter les pouvoirs publics à développer la marchandisation de la santé au détriment de toute autre considération de santé publique ?</a:t>
            </a:r>
            <a:endParaRPr lang="fr-FR" sz="1250" dirty="0" smtClean="0">
              <a:latin typeface="Arial" charset="0"/>
            </a:endParaRPr>
          </a:p>
          <a:p>
            <a:pPr marL="0">
              <a:buNone/>
            </a:pPr>
            <a:r>
              <a:rPr lang="fr-FR" sz="1400" b="1" dirty="0" smtClean="0"/>
              <a:t> </a:t>
            </a: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30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Rappel des 4 pistes suivies par l’ADLC en juillet 2016 :</a:t>
            </a: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1 - Le couplage de l'appareil et des prestations de suivi freine-t-il la baisse des prix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2 - Vers une régulation tarifaire en contrepartie d'une amélioration du niveau de remboursement par l'Assurance maladie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3 - Le numerus clausus est-il justifié ou doit-il être relevé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4 - Le développement des réseaux de soins doit-il être favorisé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b="1" dirty="0" smtClean="0"/>
              <a:t>A l’issue de son enquête, l’ADLC n’a communiqué que sur les questions 1 et 3.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Le numerus clausus est-il justifié ou doit-il être relevé ?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Le couplage de l'appareil et des prestations de suivi freine-t-il la baisse des prix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31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/>
              <a:t>« </a:t>
            </a:r>
            <a:r>
              <a:rPr lang="fr-FR" sz="1800" i="1" dirty="0" smtClean="0"/>
              <a:t>Le numerus clausus est-il justifié ou doit-il être relevé ? </a:t>
            </a:r>
            <a:r>
              <a:rPr lang="fr-FR" sz="1800" dirty="0" smtClean="0"/>
              <a:t>»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La préconisation de l’ADLC :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« L’Autorité propose de supprimer le numerus clausus limitant le nombre d'étudiants audioprothésistes diplômés chaque année.</a:t>
            </a:r>
            <a:br>
              <a:rPr lang="fr-FR" sz="1800" b="1" dirty="0" smtClean="0">
                <a:latin typeface="Arial" charset="0"/>
              </a:rPr>
            </a:br>
            <a:r>
              <a:rPr lang="fr-FR" sz="1800" b="1" dirty="0" smtClean="0">
                <a:latin typeface="Arial" charset="0"/>
              </a:rPr>
              <a:t>À défaut, elle propose de le relever pour accroître l'offre de soins. »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200" b="1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Rappelons que le numerus clausus est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aujourd’hui généralisé pour les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paramédicaux : les infirmiers (depuis 1983),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les masseurs-kinésithérapeutes (1981),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les psychomotriciens (1993), les ortho-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err="1" smtClean="0"/>
              <a:t>phonistes</a:t>
            </a:r>
            <a:r>
              <a:rPr lang="fr-FR" sz="1500" dirty="0" smtClean="0"/>
              <a:t> (1990), les orthoptistes et les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audioprothésistes (2015).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Aujourd’hui, il n’existe aucune difficulté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d’accès aux audioprothésistes, dans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aucun point du territoire.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Les effectifs croissent au même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rythme que le marché depuis 2000. L’ADLC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en convient elle-même : « </a:t>
            </a:r>
            <a:r>
              <a:rPr lang="fr-FR" sz="1500" i="1" dirty="0" smtClean="0"/>
              <a:t>on constate une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i="1" dirty="0" smtClean="0"/>
              <a:t>évolution parallèle du nombre d’</a:t>
            </a:r>
            <a:r>
              <a:rPr lang="fr-FR" sz="1500" i="1" dirty="0" err="1" smtClean="0"/>
              <a:t>audiopro</a:t>
            </a:r>
            <a:r>
              <a:rPr lang="fr-FR" sz="1500" i="1" dirty="0" smtClean="0"/>
              <a:t>-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i="1" dirty="0" err="1" smtClean="0"/>
              <a:t>thésistes</a:t>
            </a:r>
            <a:r>
              <a:rPr lang="fr-FR" sz="1500" i="1" dirty="0" smtClean="0"/>
              <a:t> et du nombre d’appareils vendus</a:t>
            </a:r>
            <a:r>
              <a:rPr lang="fr-FR" sz="1500" dirty="0" smtClean="0"/>
              <a:t> »</a:t>
            </a:r>
            <a:endParaRPr lang="fr-FR" sz="16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600" dirty="0" smtClean="0"/>
              <a:t>					      </a:t>
            </a:r>
            <a:r>
              <a:rPr lang="fr-FR" sz="1200" dirty="0" smtClean="0"/>
              <a:t>(sources : SNITEM et DREES)</a:t>
            </a:r>
            <a:endParaRPr lang="fr-FR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060848"/>
            <a:ext cx="4361283" cy="3859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32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/>
              <a:t>« </a:t>
            </a:r>
            <a:r>
              <a:rPr lang="fr-FR" sz="1800" i="1" dirty="0" smtClean="0"/>
              <a:t>Le numerus clausus est-il justifié ou doit-il être relevé ?</a:t>
            </a:r>
            <a:r>
              <a:rPr lang="fr-FR" sz="1800" dirty="0" smtClean="0"/>
              <a:t> »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05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Le faible remboursement actuel ne justifie pas sa suppression puisque 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- l’audioprothésiste exerce sur prescription médicale,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- l’Assurance maladie assure une prise en charge qui va augmenter selon les récentes annonces Ministérielles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- cette régulation garantit la qualité de formation des nouveaux diplômés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De plus, les travaux en économie de la santé montrent que, en présence d’asymétrie de l’information, l’augmentation du nombre de professionnels fait augmenter leurs tarifs.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Les études le prouvent pour les médecins en secteur 2 (honoraires libres) ou pour les opticiens.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L’optique illustre l’impact d’un accroissement incontrôlé de l’offre, comme le montre l’IGAS en 2015 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- un « </a:t>
            </a:r>
            <a:r>
              <a:rPr lang="fr-FR" sz="1400" i="1" dirty="0" smtClean="0"/>
              <a:t>nombre extravagant</a:t>
            </a:r>
            <a:r>
              <a:rPr lang="fr-FR" sz="1400" dirty="0" smtClean="0"/>
              <a:t> » de points de vente (en France « </a:t>
            </a:r>
            <a:r>
              <a:rPr lang="fr-FR" sz="1400" i="1" dirty="0" smtClean="0"/>
              <a:t>on en dénombre plus de 12 000, soit autant qu'aux USA, 5 fois plus peuplés et 17 fois plus étendus »)</a:t>
            </a: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- la « </a:t>
            </a:r>
            <a:r>
              <a:rPr lang="fr-FR" sz="1400" i="1" dirty="0" smtClean="0"/>
              <a:t>dégradation du statut des jeunes opticiens, pour lesquels on peut parler d’une véritable prolétarisation </a:t>
            </a:r>
            <a:r>
              <a:rPr lang="fr-FR" sz="1400" dirty="0" smtClean="0"/>
              <a:t>» pour 4000 d’entre eux,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- la « </a:t>
            </a:r>
            <a:r>
              <a:rPr lang="fr-FR" sz="1400" i="1" dirty="0" smtClean="0"/>
              <a:t>dégradation de l’image de la profession, malgré l’escalade des budgets publicitaires et des offres commerciales</a:t>
            </a:r>
            <a:r>
              <a:rPr lang="fr-FR" sz="1400" dirty="0" smtClean="0"/>
              <a:t> ».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/>
              <a:t>L’IGAS conclut sur la nécessité de </a:t>
            </a:r>
            <a:r>
              <a:rPr lang="fr-FR" sz="1400" dirty="0" smtClean="0"/>
              <a:t>considérer l’hypothèse d’une « </a:t>
            </a:r>
            <a:r>
              <a:rPr lang="fr-FR" sz="1400" i="1" dirty="0" err="1" smtClean="0"/>
              <a:t>universitarisation</a:t>
            </a:r>
            <a:r>
              <a:rPr lang="fr-FR" sz="1400" i="1" dirty="0" smtClean="0"/>
              <a:t> totale de la formation, qui permettrait la régulation des effectifs par un examen d’entrée et </a:t>
            </a:r>
            <a:r>
              <a:rPr lang="fr-FR" sz="1400" b="1" i="1" dirty="0" smtClean="0"/>
              <a:t>la fixation d’un numerus clausus</a:t>
            </a:r>
            <a:r>
              <a:rPr lang="fr-FR" sz="1400" b="1" dirty="0" smtClean="0"/>
              <a:t> » pour les opticiens</a:t>
            </a:r>
            <a:r>
              <a:rPr lang="fr-FR" sz="1400" dirty="0" smtClean="0"/>
              <a:t>… 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Les spécificités du domaine de la santé ont amené à la création de l’Observatoire National de la Démographie des Professions de Santé (ONDPS).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/>
              <a:t>Afin qu’une étude et une prévision des besoins en termes d’effectifs de la profession puissent être établies, la profession en appelle à l’ONDPS.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b="1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/>
              <a:t>Croire qu’une offre surabondante aura un effet modérateur sur les prix relève du dogmatisme.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33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«</a:t>
            </a:r>
            <a:r>
              <a:rPr lang="fr-FR" sz="1600" i="1" dirty="0" smtClean="0"/>
              <a:t> Le couplage de l'appareil et des prestations de suivi freine-t-il la baisse des prix ?</a:t>
            </a:r>
            <a:r>
              <a:rPr lang="fr-FR" sz="1600" dirty="0" smtClean="0"/>
              <a:t> »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600" dirty="0" smtClean="0">
                <a:latin typeface="Arial" charset="0"/>
              </a:rPr>
              <a:t>La préconisation de l’ADLC :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600" b="1" dirty="0" smtClean="0">
                <a:latin typeface="Arial" charset="0"/>
              </a:rPr>
              <a:t>« L’Autorité recommande de séparer l'achat de l'appareillage initial (qui comprend l'adaptation immédiate et les réglages la 1ère année) et l'achat des prestations de suivi postérieures. »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Le modèle actuel, </a:t>
            </a:r>
            <a:r>
              <a:rPr lang="fr-FR" sz="1500" b="1" dirty="0" smtClean="0"/>
              <a:t>appareil et prestations indissociables pendant la durée de vie de l’appareil, est la norme dans toute l’Europe</a:t>
            </a:r>
            <a:r>
              <a:rPr lang="fr-FR" sz="1500" dirty="0" smtClean="0"/>
              <a:t>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C’est </a:t>
            </a:r>
            <a:r>
              <a:rPr lang="fr-FR" sz="1500" b="1" dirty="0" smtClean="0"/>
              <a:t>aussi le cas aux Etats-Unis</a:t>
            </a:r>
            <a:r>
              <a:rPr lang="fr-FR" sz="1500" dirty="0" smtClean="0"/>
              <a:t>. Extrait du New York Times du 05.10.2015 :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« </a:t>
            </a:r>
            <a:r>
              <a:rPr lang="en-US" sz="1500" dirty="0" smtClean="0"/>
              <a:t>Prices for one aid range from about $1,200 to $2,800. </a:t>
            </a:r>
            <a:r>
              <a:rPr lang="fr-FR" sz="1500" b="1" dirty="0" smtClean="0">
                <a:latin typeface="Arial" charset="0"/>
              </a:rPr>
              <a:t>»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b="1" dirty="0" smtClean="0">
                <a:latin typeface="Arial" charset="0"/>
              </a:rPr>
              <a:t>« </a:t>
            </a:r>
            <a:r>
              <a:rPr lang="en-US" sz="1500" dirty="0" smtClean="0"/>
              <a:t> Finally, after getting the selected aids, practice using them is critical, with return visits to the prescriber for needed adjustments. </a:t>
            </a:r>
            <a:r>
              <a:rPr lang="fr-FR" sz="1500" b="1" dirty="0" smtClean="0">
                <a:latin typeface="Arial" charset="0"/>
              </a:rPr>
              <a:t>»</a:t>
            </a:r>
            <a:endParaRPr lang="en-US" sz="15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050" dirty="0" smtClean="0">
                <a:hlinkClick r:id="rId2"/>
              </a:rPr>
              <a:t>http://well.blogs.nytimes.com/2015/10/05/the-hurdles-to-getting-hearing-aids/?_r=1</a:t>
            </a:r>
            <a:endParaRPr lang="fr-FR" sz="105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Quant </a:t>
            </a:r>
            <a:r>
              <a:rPr lang="fr-FR" sz="1500" b="1" dirty="0" smtClean="0"/>
              <a:t>au Japon, la profession n’y est pas réglementée </a:t>
            </a:r>
            <a:r>
              <a:rPr lang="fr-FR" sz="1500" dirty="0" smtClean="0"/>
              <a:t>et la satisfaction des malentendants  particulièrement faible, 36 %, (pays européens : satisfaction entre 70 et 84 %). Le taux d’équipement y est aussi très bas : 14,1 %.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500" dirty="0" smtClean="0"/>
              <a:t> « </a:t>
            </a:r>
            <a:r>
              <a:rPr lang="fr-FR" sz="1500" i="1" dirty="0" smtClean="0"/>
              <a:t>18 % des utilisateurs ont acquis les appareils auditifs dans un magasin d'optique ; 14 % par achat par correspondance ou sur Internet </a:t>
            </a:r>
            <a:r>
              <a:rPr lang="fr-FR" sz="1500" dirty="0" smtClean="0"/>
              <a:t>». « </a:t>
            </a:r>
            <a:r>
              <a:rPr lang="fr-FR" sz="1500" i="1" dirty="0" smtClean="0"/>
              <a:t>Cela montre que les services de santé auditive “non professionnels” induisent un taux de satisfaction du consommateur plus bas </a:t>
            </a:r>
            <a:r>
              <a:rPr lang="fr-FR" sz="1500" dirty="0" smtClean="0"/>
              <a:t>».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100" dirty="0" smtClean="0">
                <a:hlinkClick r:id="rId3"/>
              </a:rPr>
              <a:t>http://www.unsaf.org/doc/Unsaf_Analyse_sectorielle_de_l_audioprothese_en_France_Decembre_2015.pdf</a:t>
            </a:r>
            <a:r>
              <a:rPr lang="fr-FR" sz="1100" dirty="0" smtClean="0"/>
              <a:t> (page 27)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34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600" dirty="0" smtClean="0"/>
              <a:t>«</a:t>
            </a:r>
            <a:r>
              <a:rPr lang="fr-FR" sz="1600" i="1" dirty="0" smtClean="0"/>
              <a:t> Le couplage de l'appareil et des prestations de suivi freine-t-il la baisse des prix ?</a:t>
            </a:r>
            <a:r>
              <a:rPr lang="fr-FR" sz="1600" dirty="0" smtClean="0"/>
              <a:t> »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Comme l’écrit l’ADLC, «  </a:t>
            </a:r>
            <a:r>
              <a:rPr lang="fr-FR" sz="1400" i="1" dirty="0" smtClean="0">
                <a:latin typeface="Arial" charset="0"/>
              </a:rPr>
              <a:t>lorsque </a:t>
            </a:r>
            <a:r>
              <a:rPr lang="fr-FR" sz="1400" b="1" i="1" dirty="0" smtClean="0">
                <a:latin typeface="Arial" charset="0"/>
              </a:rPr>
              <a:t>le patient </a:t>
            </a:r>
            <a:r>
              <a:rPr lang="fr-FR" sz="1400" i="1" dirty="0" smtClean="0">
                <a:latin typeface="Arial" charset="0"/>
              </a:rPr>
              <a:t>décide de s’équiper, il </a:t>
            </a:r>
            <a:r>
              <a:rPr lang="fr-FR" sz="1400" b="1" i="1" dirty="0" smtClean="0">
                <a:latin typeface="Arial" charset="0"/>
              </a:rPr>
              <a:t>peut être rebuté </a:t>
            </a:r>
            <a:r>
              <a:rPr lang="fr-FR" sz="1400" i="1" dirty="0" smtClean="0">
                <a:latin typeface="Arial" charset="0"/>
              </a:rPr>
              <a:t>par les séances répétées de </a:t>
            </a:r>
            <a:r>
              <a:rPr lang="fr-FR" sz="1400" b="1" i="1" dirty="0" smtClean="0">
                <a:latin typeface="Arial" charset="0"/>
              </a:rPr>
              <a:t>réglage</a:t>
            </a:r>
            <a:r>
              <a:rPr lang="fr-FR" sz="1400" i="1" dirty="0" smtClean="0">
                <a:latin typeface="Arial" charset="0"/>
              </a:rPr>
              <a:t> qui sont nécessaires pendant toute la durée de vie de l’appareil. Elles </a:t>
            </a:r>
            <a:r>
              <a:rPr lang="fr-FR" sz="1400" b="1" i="1" dirty="0" smtClean="0">
                <a:latin typeface="Arial" charset="0"/>
              </a:rPr>
              <a:t>apparaissent</a:t>
            </a:r>
            <a:r>
              <a:rPr lang="fr-FR" sz="1400" i="1" dirty="0" smtClean="0">
                <a:latin typeface="Arial" charset="0"/>
              </a:rPr>
              <a:t> pour les patients </a:t>
            </a:r>
            <a:r>
              <a:rPr lang="fr-FR" sz="1400" b="1" i="1" dirty="0" smtClean="0">
                <a:latin typeface="Arial" charset="0"/>
              </a:rPr>
              <a:t>comme une véritable contrainte</a:t>
            </a:r>
            <a:r>
              <a:rPr lang="fr-FR" sz="1400" i="1" dirty="0" smtClean="0">
                <a:latin typeface="Arial" charset="0"/>
              </a:rPr>
              <a:t>. Ces </a:t>
            </a:r>
            <a:r>
              <a:rPr lang="fr-FR" sz="1400" b="1" i="1" dirty="0" smtClean="0">
                <a:latin typeface="Arial" charset="0"/>
              </a:rPr>
              <a:t>réticences peuvent conduire à une mauvaise observance </a:t>
            </a:r>
            <a:r>
              <a:rPr lang="fr-FR" sz="1400" i="1" dirty="0" smtClean="0">
                <a:latin typeface="Arial" charset="0"/>
              </a:rPr>
              <a:t>et à une absence de suivi régulier, </a:t>
            </a:r>
            <a:r>
              <a:rPr lang="fr-FR" sz="1400" b="1" i="1" dirty="0" smtClean="0">
                <a:latin typeface="Arial" charset="0"/>
              </a:rPr>
              <a:t>entraînant à terme un abandon </a:t>
            </a:r>
            <a:r>
              <a:rPr lang="fr-FR" sz="1400" i="1" dirty="0" smtClean="0">
                <a:latin typeface="Arial" charset="0"/>
              </a:rPr>
              <a:t>du port de l’audioprothèse et un non-renouvellement</a:t>
            </a:r>
            <a:r>
              <a:rPr lang="fr-FR" sz="1400" dirty="0" smtClean="0">
                <a:latin typeface="Arial" charset="0"/>
              </a:rPr>
              <a:t>. ».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Ceci est contradictoire avec la dissociation du suivi.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Un </a:t>
            </a:r>
            <a:r>
              <a:rPr lang="fr-FR" sz="1400" b="1" dirty="0" smtClean="0">
                <a:latin typeface="Arial" charset="0"/>
              </a:rPr>
              <a:t>suivi</a:t>
            </a:r>
            <a:r>
              <a:rPr lang="fr-FR" sz="1400" dirty="0" smtClean="0">
                <a:latin typeface="Arial" charset="0"/>
              </a:rPr>
              <a:t> à acquérir à part, donc « </a:t>
            </a:r>
            <a:r>
              <a:rPr lang="fr-FR" sz="1400" b="1" dirty="0" smtClean="0">
                <a:latin typeface="Arial" charset="0"/>
              </a:rPr>
              <a:t>optionnel</a:t>
            </a:r>
            <a:r>
              <a:rPr lang="fr-FR" sz="1400" dirty="0" smtClean="0">
                <a:latin typeface="Arial" charset="0"/>
              </a:rPr>
              <a:t> », ne pourra qu’avoir des effets négatifs sur l’observance.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>
                <a:latin typeface="Arial" charset="0"/>
              </a:rPr>
              <a:t>L’indissociabilité</a:t>
            </a:r>
            <a:r>
              <a:rPr lang="fr-FR" sz="1400" dirty="0" smtClean="0">
                <a:latin typeface="Arial" charset="0"/>
              </a:rPr>
              <a:t> permet donc un </a:t>
            </a:r>
            <a:r>
              <a:rPr lang="fr-FR" sz="1400" b="1" dirty="0" smtClean="0">
                <a:latin typeface="Arial" charset="0"/>
              </a:rPr>
              <a:t>meilleur suivi</a:t>
            </a:r>
            <a:r>
              <a:rPr lang="fr-FR" sz="1400" dirty="0" smtClean="0">
                <a:latin typeface="Arial" charset="0"/>
              </a:rPr>
              <a:t> et est justifié pour des raisons de santé publique.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L’Assurance maladie a	 publié le 30.11.2016 des données inédites sur les durées de renouvellement.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Le </a:t>
            </a:r>
            <a:r>
              <a:rPr lang="fr-FR" sz="1400" b="1" dirty="0" smtClean="0">
                <a:latin typeface="Arial" charset="0"/>
              </a:rPr>
              <a:t>délai de renouvellement moyen est de 5 ans et 5 mois</a:t>
            </a:r>
            <a:r>
              <a:rPr lang="fr-FR" sz="1400" dirty="0" smtClean="0">
                <a:latin typeface="Arial" charset="0"/>
              </a:rPr>
              <a:t>. </a:t>
            </a:r>
            <a:r>
              <a:rPr lang="fr-FR" sz="1400" b="1" dirty="0" smtClean="0">
                <a:latin typeface="Arial" charset="0"/>
              </a:rPr>
              <a:t>39 % des patients renouvellent entre 6 et 10 </a:t>
            </a:r>
            <a:r>
              <a:rPr lang="fr-FR" sz="1400" b="1" dirty="0" smtClean="0">
                <a:latin typeface="Arial" charset="0"/>
              </a:rPr>
              <a:t>ans. </a:t>
            </a:r>
            <a:endParaRPr lang="fr-FR" sz="1400" b="1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La </a:t>
            </a:r>
            <a:r>
              <a:rPr lang="fr-FR" sz="1400" b="1" dirty="0" smtClean="0"/>
              <a:t>facturation forfaitaire </a:t>
            </a:r>
            <a:r>
              <a:rPr lang="fr-FR" sz="1400" dirty="0" smtClean="0"/>
              <a:t>actuelle a donc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aussi des </a:t>
            </a:r>
            <a:r>
              <a:rPr lang="fr-FR" sz="1400" b="1" dirty="0" smtClean="0"/>
              <a:t>vertus </a:t>
            </a:r>
            <a:r>
              <a:rPr lang="fr-FR" sz="1400" b="1" dirty="0" err="1" smtClean="0"/>
              <a:t>redistributives</a:t>
            </a:r>
            <a:r>
              <a:rPr lang="fr-FR" sz="1400" b="1" dirty="0" smtClean="0"/>
              <a:t> </a:t>
            </a:r>
            <a:r>
              <a:rPr lang="fr-FR" sz="1400" dirty="0" smtClean="0"/>
              <a:t>puisque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les patients aux revenus les plus modestes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renouvellent en moyenne plus tard que les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autres. Ces données expliquent </a:t>
            </a:r>
            <a:r>
              <a:rPr lang="fr-FR" sz="1400" b="1" dirty="0" smtClean="0"/>
              <a:t>l’attache-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/>
              <a:t>ment </a:t>
            </a:r>
            <a:r>
              <a:rPr lang="fr-FR" sz="1400" dirty="0" smtClean="0"/>
              <a:t>de la grande majorité des </a:t>
            </a:r>
            <a:r>
              <a:rPr lang="fr-FR" sz="1400" b="1" dirty="0" smtClean="0"/>
              <a:t>patients</a:t>
            </a:r>
            <a:r>
              <a:rPr lang="fr-FR" sz="1400" dirty="0" smtClean="0"/>
              <a:t> pour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le </a:t>
            </a:r>
            <a:r>
              <a:rPr lang="fr-FR" sz="1400" b="1" dirty="0" smtClean="0"/>
              <a:t>système actuel </a:t>
            </a:r>
            <a:r>
              <a:rPr lang="fr-FR" sz="1400" dirty="0" smtClean="0"/>
              <a:t>et le fait qu’il soit </a:t>
            </a:r>
            <a:r>
              <a:rPr lang="fr-FR" sz="1400" b="1" dirty="0" smtClean="0"/>
              <a:t>le seul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/>
              <a:t>utilisé dans tous les pays</a:t>
            </a:r>
            <a:r>
              <a:rPr lang="fr-FR" sz="1400" dirty="0" smtClean="0"/>
              <a:t>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Ces données confirment </a:t>
            </a:r>
            <a:r>
              <a:rPr lang="fr-FR" sz="1400" b="1" dirty="0" smtClean="0"/>
              <a:t>l’efficience de la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/>
              <a:t>facturation forfaitaire matériel/prestations</a:t>
            </a:r>
            <a:r>
              <a:rPr lang="fr-FR" sz="1400" dirty="0" smtClean="0"/>
              <a:t>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</p:txBody>
      </p:sp>
      <p:pic>
        <p:nvPicPr>
          <p:cNvPr id="5" name="Picture 2" descr="D:\Desktop\renou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284984"/>
            <a:ext cx="477137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35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Certaines </a:t>
            </a:r>
            <a:r>
              <a:rPr lang="fr-FR" sz="1400" b="1" dirty="0" smtClean="0"/>
              <a:t>chaînes commerciales d’optique </a:t>
            </a:r>
            <a:r>
              <a:rPr lang="fr-FR" sz="1400" dirty="0" smtClean="0"/>
              <a:t>exercent </a:t>
            </a:r>
            <a:r>
              <a:rPr lang="fr-FR" sz="1400" b="1" dirty="0" smtClean="0"/>
              <a:t>un fort lobbying pour le « découplage » </a:t>
            </a:r>
            <a:r>
              <a:rPr lang="fr-FR" sz="1400" dirty="0" smtClean="0"/>
              <a:t>car, ayant pour modèle des durées de </a:t>
            </a:r>
            <a:r>
              <a:rPr lang="fr-FR" sz="1400" b="1" dirty="0" smtClean="0"/>
              <a:t>renouvellement de lunettes de 2 ans</a:t>
            </a:r>
            <a:r>
              <a:rPr lang="fr-FR" sz="1400" dirty="0" smtClean="0"/>
              <a:t>, les durées moyennes de près de </a:t>
            </a:r>
            <a:r>
              <a:rPr lang="fr-FR" sz="1400" b="1" dirty="0" smtClean="0"/>
              <a:t>6 ans en audioprothèse </a:t>
            </a:r>
            <a:r>
              <a:rPr lang="fr-FR" sz="1400" dirty="0" smtClean="0"/>
              <a:t>gênent leurs </a:t>
            </a:r>
            <a:r>
              <a:rPr lang="fr-FR" sz="1400" b="1" dirty="0" smtClean="0"/>
              <a:t>velléités purement commerciales</a:t>
            </a:r>
            <a:r>
              <a:rPr lang="fr-FR" sz="1400" dirty="0" smtClean="0"/>
              <a:t>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Toute évolution vers </a:t>
            </a:r>
            <a:r>
              <a:rPr lang="fr-FR" sz="1400" b="1" dirty="0" smtClean="0"/>
              <a:t>une facturation à l’acte ou par année de suivi, permettrait des approches commerciales</a:t>
            </a:r>
            <a:r>
              <a:rPr lang="fr-FR" sz="1400" dirty="0" smtClean="0"/>
              <a:t> aboutissant à un renouvellement plus rapide du matériel.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Quelques acteurs proposent déjà </a:t>
            </a:r>
            <a:r>
              <a:rPr lang="fr-FR" sz="1400" b="1" u="sng" dirty="0" smtClean="0"/>
              <a:t>illégalement</a:t>
            </a:r>
            <a:r>
              <a:rPr lang="fr-FR" sz="1400" dirty="0" smtClean="0"/>
              <a:t> des offres pour 2 ans seulement :</a:t>
            </a: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1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« </a:t>
            </a:r>
            <a:r>
              <a:rPr lang="fr-FR" sz="1400" i="1" dirty="0" smtClean="0">
                <a:latin typeface="Arial" charset="0"/>
              </a:rPr>
              <a:t>Pack premium</a:t>
            </a:r>
            <a:r>
              <a:rPr lang="fr-FR" sz="1400" dirty="0" smtClean="0">
                <a:latin typeface="Arial" charset="0"/>
              </a:rPr>
              <a:t> » : </a:t>
            </a:r>
            <a:r>
              <a:rPr lang="fr-FR" sz="1400" dirty="0" smtClean="0"/>
              <a:t>une augmentation des coûts pour les patients, mais plus encore les financeurs, Assurance maladie et complémentaires santé.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b="1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b="1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b="1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Il est certain que la solution proposée par l’ADLC aboutirait à augmenter le prix moyen payé par année et aurait probablement des effets négatifs majeurs sur l’observance.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>
                <a:latin typeface="Arial" charset="0"/>
              </a:rPr>
              <a:t>Alors que l’ADLC propose de bouleverser le parcours de soins en audioprothèse, les forts enjeux de santé publique, les patients majoritairement âgés, la disqualifient pour imposer cette solution.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>
                <a:latin typeface="Arial" charset="0"/>
              </a:rPr>
              <a:t>Seul un futur travail, conduit par l’IGAS et la HAS, compétentes en matière de santé, pourrait trancher définitivement la question.</a:t>
            </a:r>
          </a:p>
        </p:txBody>
      </p:sp>
      <p:pic>
        <p:nvPicPr>
          <p:cNvPr id="5" name="Image 4" descr="p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916832"/>
            <a:ext cx="7920880" cy="1080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 6" descr="Tableau v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573016"/>
            <a:ext cx="7416824" cy="1213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36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Suppression du numerus clausus et découplage 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une volonté de l’ADLC de favoriser les </a:t>
            </a:r>
            <a:r>
              <a:rPr lang="fr-FR" sz="1800" b="1" dirty="0" smtClean="0">
                <a:latin typeface="Arial" charset="0"/>
              </a:rPr>
              <a:t>chaînes commerciales d’optique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« </a:t>
            </a:r>
            <a:r>
              <a:rPr lang="fr-FR" sz="1400" i="1" dirty="0" smtClean="0">
                <a:latin typeface="Arial" charset="0"/>
              </a:rPr>
              <a:t>Une nouvelle offre plus dynamique », « dont le cœur de l’activité est arrivé à maturité et qui sont à la recherche de relais de croissance », « propose aux patients des prix inférieurs de 15 % environ aux prix de marché moyens </a:t>
            </a:r>
            <a:r>
              <a:rPr lang="fr-FR" sz="1400" b="1" i="1" dirty="0" smtClean="0">
                <a:latin typeface="Arial" charset="0"/>
              </a:rPr>
              <a:t>sans que la qualité des prestations afférentes ne semble en être affectée</a:t>
            </a:r>
            <a:r>
              <a:rPr lang="fr-FR" sz="1400" i="1" dirty="0" smtClean="0">
                <a:latin typeface="Arial" charset="0"/>
              </a:rPr>
              <a:t>.</a:t>
            </a:r>
            <a:r>
              <a:rPr lang="fr-FR" sz="1400" dirty="0" smtClean="0">
                <a:latin typeface="Arial" charset="0"/>
              </a:rPr>
              <a:t> »   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  <a:sym typeface="Wingdings" pitchFamily="2" charset="2"/>
              </a:rPr>
              <a:t> ne vaudrait-il pas mieux en être certain ?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« </a:t>
            </a:r>
            <a:r>
              <a:rPr lang="fr-FR" sz="1400" i="1" dirty="0" smtClean="0">
                <a:latin typeface="Arial" charset="0"/>
              </a:rPr>
              <a:t>Malgré cette dynamique nouvelle, un certain nombre de </a:t>
            </a:r>
            <a:r>
              <a:rPr lang="fr-FR" sz="1400" b="1" i="1" dirty="0" smtClean="0">
                <a:latin typeface="Arial" charset="0"/>
              </a:rPr>
              <a:t>contraintes d’origine légale ou réglementaire, imposées par les pouvoirs publics dans un but de santé publique, entravent sa croissance</a:t>
            </a:r>
            <a:r>
              <a:rPr lang="fr-FR" sz="1400" i="1" dirty="0" smtClean="0">
                <a:latin typeface="Arial" charset="0"/>
              </a:rPr>
              <a:t>.</a:t>
            </a:r>
            <a:r>
              <a:rPr lang="fr-FR" sz="1400" dirty="0" smtClean="0">
                <a:latin typeface="Arial" charset="0"/>
              </a:rPr>
              <a:t> »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  <a:sym typeface="Wingdings" pitchFamily="2" charset="2"/>
              </a:rPr>
              <a:t> l’ADLC contre les « entraves » imposées « </a:t>
            </a:r>
            <a:r>
              <a:rPr lang="fr-FR" sz="1400" b="1" dirty="0" smtClean="0">
                <a:latin typeface="Arial" charset="0"/>
              </a:rPr>
              <a:t> dans un but de santé publique » ?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« </a:t>
            </a:r>
            <a:r>
              <a:rPr lang="fr-FR" sz="1400" i="1" dirty="0" smtClean="0">
                <a:latin typeface="Arial" charset="0"/>
              </a:rPr>
              <a:t>Leur modèle économique repose sur des projections de </a:t>
            </a:r>
            <a:r>
              <a:rPr lang="fr-FR" sz="1400" b="1" i="1" dirty="0" smtClean="0">
                <a:latin typeface="Arial" charset="0"/>
              </a:rPr>
              <a:t>ventes plus importantes et des marges réduites à l’unité</a:t>
            </a:r>
            <a:r>
              <a:rPr lang="fr-FR" sz="1400" i="1" dirty="0" smtClean="0">
                <a:latin typeface="Arial" charset="0"/>
              </a:rPr>
              <a:t>.</a:t>
            </a:r>
            <a:r>
              <a:rPr lang="fr-FR" sz="1400" dirty="0" smtClean="0">
                <a:latin typeface="Arial" charset="0"/>
              </a:rPr>
              <a:t> »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  <a:sym typeface="Wingdings" pitchFamily="2" charset="2"/>
              </a:rPr>
              <a:t> Le retour des « marges ». L’audioprothèse à nouveau confondue avec un bien de consommation ?</a:t>
            </a: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« </a:t>
            </a:r>
            <a:r>
              <a:rPr lang="fr-FR" sz="1400" i="1" dirty="0" smtClean="0">
                <a:latin typeface="Arial" charset="0"/>
              </a:rPr>
              <a:t>Les enseignes d’optique ont fait état de </a:t>
            </a:r>
            <a:r>
              <a:rPr lang="fr-FR" sz="1400" b="1" i="1" dirty="0" smtClean="0">
                <a:latin typeface="Arial" charset="0"/>
              </a:rPr>
              <a:t>difficultés dans le recrutement d’audioprothésistes</a:t>
            </a:r>
            <a:r>
              <a:rPr lang="fr-FR" sz="1400" i="1" dirty="0" smtClean="0">
                <a:latin typeface="Arial" charset="0"/>
              </a:rPr>
              <a:t>, qu’elles attribuent à un quota d’audioprothésistes diplômés trop bas.</a:t>
            </a:r>
            <a:r>
              <a:rPr lang="fr-FR" sz="1400" dirty="0" smtClean="0">
                <a:latin typeface="Arial" charset="0"/>
              </a:rPr>
              <a:t> »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  <a:sym typeface="Wingdings" pitchFamily="2" charset="2"/>
              </a:rPr>
              <a:t> Les numerus clausus sont fixés en fonction des besoins de la population et non pour le maillage d’acteurs économiques</a:t>
            </a: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>
                <a:latin typeface="Arial" charset="0"/>
              </a:rPr>
              <a:t>Les deux principaux acteurs </a:t>
            </a:r>
            <a:r>
              <a:rPr lang="fr-FR" sz="1400" dirty="0" smtClean="0">
                <a:latin typeface="Arial" charset="0"/>
              </a:rPr>
              <a:t>: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- Optical Center, représentant 2 % du marché (depuis 2008) ;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- </a:t>
            </a:r>
            <a:r>
              <a:rPr lang="fr-FR" sz="1400" dirty="0" err="1" smtClean="0">
                <a:latin typeface="Arial" charset="0"/>
              </a:rPr>
              <a:t>Afflelou</a:t>
            </a:r>
            <a:r>
              <a:rPr lang="fr-FR" sz="1400" dirty="0" smtClean="0">
                <a:latin typeface="Arial" charset="0"/>
              </a:rPr>
              <a:t>, moins de 2 % du marché (depuis 2012);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37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/>
              <a:t>Les </a:t>
            </a:r>
            <a:r>
              <a:rPr lang="fr-FR" sz="1800" b="1" dirty="0" smtClean="0">
                <a:latin typeface="Arial" charset="0"/>
              </a:rPr>
              <a:t>chaînes commerciales d’optique 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u</a:t>
            </a:r>
            <a:r>
              <a:rPr lang="fr-FR" sz="1800" dirty="0" smtClean="0"/>
              <a:t>ne stratégie « </a:t>
            </a:r>
            <a:r>
              <a:rPr lang="fr-FR" sz="1800" dirty="0" err="1" smtClean="0"/>
              <a:t>low</a:t>
            </a:r>
            <a:r>
              <a:rPr lang="fr-FR" sz="1800" dirty="0" smtClean="0"/>
              <a:t> </a:t>
            </a:r>
            <a:r>
              <a:rPr lang="fr-FR" sz="1800" dirty="0" err="1" smtClean="0"/>
              <a:t>cost</a:t>
            </a:r>
            <a:r>
              <a:rPr lang="fr-FR" sz="1800" dirty="0" smtClean="0"/>
              <a:t> » liée à celle des « réseaux de soins »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2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Marianne </a:t>
            </a:r>
            <a:r>
              <a:rPr lang="fr-FR" sz="1400" dirty="0" err="1" smtClean="0"/>
              <a:t>Binst</a:t>
            </a:r>
            <a:r>
              <a:rPr lang="fr-FR" sz="1400" dirty="0" smtClean="0"/>
              <a:t>, directrice de </a:t>
            </a:r>
            <a:r>
              <a:rPr lang="fr-FR" sz="1400" dirty="0" err="1" smtClean="0"/>
              <a:t>Santéclair</a:t>
            </a:r>
            <a:r>
              <a:rPr lang="fr-FR" sz="1400" dirty="0" smtClean="0"/>
              <a:t> 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« </a:t>
            </a:r>
            <a:r>
              <a:rPr lang="fr-FR" sz="1400" i="1" dirty="0" smtClean="0"/>
              <a:t>Nous avons donc été </a:t>
            </a:r>
            <a:r>
              <a:rPr lang="fr-FR" sz="1400" b="1" i="1" dirty="0" smtClean="0"/>
              <a:t>les premiers à créer un réseau en audioprothèses </a:t>
            </a:r>
            <a:r>
              <a:rPr lang="fr-FR" sz="1400" i="1" dirty="0" smtClean="0"/>
              <a:t>avec des prix beaucoup plus bas. Nous avons également contribué à </a:t>
            </a:r>
            <a:r>
              <a:rPr lang="fr-FR" sz="1400" b="1" i="1" dirty="0" smtClean="0"/>
              <a:t>convaincre plusieurs chaînes optiques </a:t>
            </a:r>
            <a:r>
              <a:rPr lang="fr-FR" sz="1400" i="1" dirty="0" smtClean="0"/>
              <a:t>de l'opportunité </a:t>
            </a:r>
            <a:r>
              <a:rPr lang="fr-FR" sz="1400" b="1" i="1" dirty="0" smtClean="0"/>
              <a:t>d'intégrer ce marché</a:t>
            </a:r>
            <a:r>
              <a:rPr lang="fr-FR" sz="1400" dirty="0" smtClean="0"/>
              <a:t> ». (Espace Social Européen, 16.10.2015)</a:t>
            </a:r>
          </a:p>
          <a:p>
            <a:pPr marL="0">
              <a:buNone/>
            </a:pPr>
            <a:endParaRPr lang="fr-FR" sz="1400" dirty="0" smtClean="0"/>
          </a:p>
          <a:p>
            <a:pPr marL="0">
              <a:spcAft>
                <a:spcPts val="600"/>
              </a:spcAft>
              <a:buNone/>
            </a:pPr>
            <a:r>
              <a:rPr lang="fr-FR" sz="1400" dirty="0" smtClean="0"/>
              <a:t>Les principales conséquences de l’irruption des chaînes commerciales d’optique :</a:t>
            </a:r>
          </a:p>
          <a:p>
            <a:pPr marL="0" eaLnBrk="1" hangingPunct="1">
              <a:lnSpc>
                <a:spcPct val="80000"/>
              </a:lnSpc>
              <a:spcAft>
                <a:spcPts val="600"/>
              </a:spcAft>
              <a:buNone/>
            </a:pPr>
            <a:r>
              <a:rPr lang="fr-FR" sz="1400" dirty="0" smtClean="0"/>
              <a:t>- Un </a:t>
            </a:r>
            <a:r>
              <a:rPr lang="fr-FR" sz="1400" b="1" dirty="0" smtClean="0"/>
              <a:t>renforcement des inégalités spatiales de l’offre </a:t>
            </a:r>
            <a:r>
              <a:rPr lang="fr-FR" sz="1400" dirty="0" smtClean="0"/>
              <a:t>: localisation dans les zones déjà bien pourvues en audioprothésistes en délaissant les zones rurales. « </a:t>
            </a:r>
            <a:r>
              <a:rPr lang="fr-FR" sz="1400" i="1" dirty="0" smtClean="0"/>
              <a:t>Nous avons implanté nos magasins en propre dans les grandes villes, faciles d’accès en TGV</a:t>
            </a:r>
            <a:r>
              <a:rPr lang="fr-FR" sz="1400" dirty="0" smtClean="0"/>
              <a:t>. ». 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100" dirty="0" smtClean="0"/>
              <a:t>(</a:t>
            </a:r>
            <a:r>
              <a:rPr lang="fr-FR" sz="1100" dirty="0" smtClean="0"/>
              <a:t>Optical center dans Franchise magasine du 08.02.2016)</a:t>
            </a:r>
            <a:endParaRPr lang="fr-FR" sz="1400" dirty="0" smtClean="0"/>
          </a:p>
          <a:p>
            <a:pPr marL="0" lvl="0">
              <a:spcAft>
                <a:spcPts val="600"/>
              </a:spcAft>
              <a:buNone/>
            </a:pPr>
            <a:r>
              <a:rPr lang="fr-FR" sz="1400" dirty="0" smtClean="0"/>
              <a:t>- Une </a:t>
            </a:r>
            <a:r>
              <a:rPr lang="fr-FR" sz="1400" b="1" dirty="0" smtClean="0"/>
              <a:t>sélection des risques </a:t>
            </a:r>
            <a:r>
              <a:rPr lang="fr-FR" sz="1400" dirty="0" smtClean="0"/>
              <a:t>non représentative de la population appareillable : « R</a:t>
            </a:r>
            <a:r>
              <a:rPr lang="fr-FR" sz="1400" i="1" dirty="0" smtClean="0"/>
              <a:t>esponsable audiologie et audioprothésiste chez Optical Center : </a:t>
            </a:r>
            <a:r>
              <a:rPr lang="fr-FR" sz="1400" b="1" i="1" dirty="0" smtClean="0"/>
              <a:t>nos magasins d'optique attirent</a:t>
            </a:r>
            <a:r>
              <a:rPr lang="fr-FR" sz="1400" i="1" dirty="0" smtClean="0"/>
              <a:t> notamment une </a:t>
            </a:r>
            <a:r>
              <a:rPr lang="fr-FR" sz="1400" b="1" i="1" dirty="0" smtClean="0"/>
              <a:t>clientèle assez jeune </a:t>
            </a:r>
            <a:r>
              <a:rPr lang="fr-FR" sz="1400" i="1" dirty="0" smtClean="0"/>
              <a:t>(...) très différente de l'appareillage des </a:t>
            </a:r>
            <a:r>
              <a:rPr lang="fr-FR" sz="1400" b="1" i="1" dirty="0" smtClean="0"/>
              <a:t>personnes plus âgées </a:t>
            </a:r>
            <a:r>
              <a:rPr lang="fr-FR" sz="1400" i="1" dirty="0" smtClean="0"/>
              <a:t>déjà malentendantes qui sont prises en charge dans des </a:t>
            </a:r>
            <a:r>
              <a:rPr lang="fr-FR" sz="1400" b="1" i="1" dirty="0" smtClean="0"/>
              <a:t>structures plus conventionnelles</a:t>
            </a:r>
            <a:r>
              <a:rPr lang="fr-FR" sz="1400" i="1" dirty="0" smtClean="0"/>
              <a:t> </a:t>
            </a:r>
            <a:r>
              <a:rPr lang="fr-FR" sz="1400" dirty="0" smtClean="0"/>
              <a:t>». 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100" dirty="0" smtClean="0"/>
              <a:t>(</a:t>
            </a:r>
            <a:r>
              <a:rPr lang="fr-FR" sz="1100" dirty="0" smtClean="0"/>
              <a:t>Le Monde du 12 mars 2015)</a:t>
            </a:r>
            <a:endParaRPr lang="fr-FR" sz="1400" dirty="0" smtClean="0"/>
          </a:p>
          <a:p>
            <a:pPr marL="0">
              <a:spcAft>
                <a:spcPts val="600"/>
              </a:spcAft>
              <a:buNone/>
            </a:pPr>
            <a:r>
              <a:rPr lang="fr-FR" sz="1400" dirty="0" smtClean="0"/>
              <a:t>- Un </a:t>
            </a:r>
            <a:r>
              <a:rPr lang="fr-FR" sz="1400" b="1" dirty="0" smtClean="0"/>
              <a:t>rapport qualité-prix préjudiciable pour le patient et déloyal pour la concurrence</a:t>
            </a:r>
            <a:endParaRPr lang="fr-FR" sz="1400" dirty="0" smtClean="0"/>
          </a:p>
          <a:p>
            <a:pPr marL="0" eaLnBrk="1" hangingPunct="1">
              <a:lnSpc>
                <a:spcPct val="80000"/>
              </a:lnSpc>
              <a:spcAft>
                <a:spcPts val="600"/>
              </a:spcAft>
              <a:buNone/>
            </a:pPr>
            <a:r>
              <a:rPr lang="fr-FR" sz="1400" dirty="0" smtClean="0">
                <a:latin typeface="Arial" charset="0"/>
              </a:rPr>
              <a:t>- Une </a:t>
            </a:r>
            <a:r>
              <a:rPr lang="fr-FR" sz="1400" b="1" dirty="0" smtClean="0">
                <a:latin typeface="Arial" charset="0"/>
              </a:rPr>
              <a:t>communication massive et couteuse qui viendra à terme enchérir les prix </a:t>
            </a:r>
            <a:r>
              <a:rPr lang="fr-FR" sz="1400" dirty="0" smtClean="0">
                <a:latin typeface="Arial" charset="0"/>
              </a:rPr>
              <a:t>comme en optique, </a:t>
            </a:r>
            <a:r>
              <a:rPr lang="fr-FR" sz="1400" dirty="0" smtClean="0"/>
              <a:t>plus de 10 % du prix des lunettes </a:t>
            </a:r>
            <a:r>
              <a:rPr lang="fr-FR" sz="1400" dirty="0" smtClean="0">
                <a:latin typeface="Arial" charset="0"/>
              </a:rPr>
              <a:t>: « </a:t>
            </a:r>
            <a:r>
              <a:rPr lang="fr-FR" sz="1400" dirty="0" smtClean="0"/>
              <a:t> </a:t>
            </a:r>
            <a:r>
              <a:rPr lang="fr-FR" sz="1400" i="1" dirty="0" smtClean="0"/>
              <a:t>La publicité et les opérations commerciales, telle que la 2e paire gratuite, représentent au final 60 euros par paire vendue</a:t>
            </a:r>
            <a:r>
              <a:rPr lang="fr-FR" sz="1400" dirty="0" smtClean="0"/>
              <a:t> » </a:t>
            </a:r>
            <a:r>
              <a:rPr lang="fr-FR" sz="1100" dirty="0" smtClean="0"/>
              <a:t>(20 Minutes, 07.03.2016).</a:t>
            </a:r>
            <a:endParaRPr lang="fr-FR" sz="1400" dirty="0" smtClean="0"/>
          </a:p>
          <a:p>
            <a:pPr marL="0" lvl="0" eaLnBrk="1" hangingPunct="1">
              <a:lnSpc>
                <a:spcPct val="80000"/>
              </a:lnSpc>
              <a:spcAft>
                <a:spcPts val="600"/>
              </a:spcAft>
              <a:buNone/>
            </a:pPr>
            <a:r>
              <a:rPr lang="fr-FR" sz="1400" dirty="0" smtClean="0"/>
              <a:t>- Une </a:t>
            </a:r>
            <a:r>
              <a:rPr lang="fr-FR" sz="1400" b="1" dirty="0" smtClean="0"/>
              <a:t>publicité trompeuse </a:t>
            </a:r>
            <a:r>
              <a:rPr lang="fr-FR" sz="1400" dirty="0" smtClean="0"/>
              <a:t>fondée uniquement sur un prix prétendument bas des appareillages :(« </a:t>
            </a:r>
            <a:r>
              <a:rPr lang="fr-FR" sz="1400" i="1" dirty="0" smtClean="0"/>
              <a:t>moins 40%</a:t>
            </a:r>
            <a:r>
              <a:rPr lang="fr-FR" sz="1400" dirty="0" smtClean="0"/>
              <a:t> » chez Optical center, « </a:t>
            </a:r>
            <a:r>
              <a:rPr lang="fr-FR" sz="1400" i="1" dirty="0" smtClean="0"/>
              <a:t>la seconde aide auditive pour un euro de plus </a:t>
            </a:r>
            <a:r>
              <a:rPr lang="fr-FR" sz="1400" dirty="0" smtClean="0"/>
              <a:t>» chez </a:t>
            </a:r>
            <a:r>
              <a:rPr lang="fr-FR" sz="1400" dirty="0" err="1" smtClean="0"/>
              <a:t>Afflelou</a:t>
            </a:r>
            <a:r>
              <a:rPr lang="fr-FR" sz="1400" dirty="0" smtClean="0"/>
              <a:t>) ;</a:t>
            </a:r>
            <a:endParaRPr lang="fr-FR" sz="1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38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/>
              <a:t>Les </a:t>
            </a:r>
            <a:r>
              <a:rPr lang="fr-FR" sz="1800" b="1" dirty="0" smtClean="0">
                <a:latin typeface="Arial" charset="0"/>
              </a:rPr>
              <a:t>chaînes commerciales d’optique 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des publicités trompeuses</a:t>
            </a:r>
            <a:endParaRPr lang="fr-FR" sz="18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2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u="sng" dirty="0" smtClean="0"/>
              <a:t>Janvier 2016, « Que Choisir » sur </a:t>
            </a:r>
            <a:r>
              <a:rPr lang="fr-FR" sz="1400" u="sng" dirty="0" err="1" smtClean="0"/>
              <a:t>Afflelou</a:t>
            </a:r>
            <a:r>
              <a:rPr lang="fr-FR" sz="1400" u="sng" dirty="0" smtClean="0"/>
              <a:t> </a:t>
            </a:r>
            <a:r>
              <a:rPr lang="fr-FR" sz="1400" dirty="0" smtClean="0"/>
              <a:t>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« </a:t>
            </a:r>
            <a:r>
              <a:rPr lang="fr-FR" sz="1400" b="1" i="1" dirty="0" err="1" smtClean="0"/>
              <a:t>Afflelou</a:t>
            </a:r>
            <a:r>
              <a:rPr lang="fr-FR" sz="1400" b="1" i="1" dirty="0" smtClean="0"/>
              <a:t>, qui applique, dans l'audition</a:t>
            </a:r>
            <a:r>
              <a:rPr lang="fr-FR" sz="1400" i="1" dirty="0" smtClean="0"/>
              <a:t>, une formule semblable à celle de son offre </a:t>
            </a:r>
            <a:r>
              <a:rPr lang="fr-FR" sz="1400" i="1" dirty="0" err="1" smtClean="0"/>
              <a:t>Tchin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Tchin</a:t>
            </a:r>
            <a:r>
              <a:rPr lang="fr-FR" sz="1400" i="1" dirty="0" smtClean="0"/>
              <a:t> pour les lunettes : </a:t>
            </a:r>
            <a:r>
              <a:rPr lang="fr-FR" sz="1400" b="1" i="1" dirty="0" smtClean="0"/>
              <a:t>le deuxième appareil facturé 1 € </a:t>
            </a:r>
            <a:r>
              <a:rPr lang="fr-FR" sz="1400" i="1" dirty="0" smtClean="0"/>
              <a:t>! "Je me suis étonné que </a:t>
            </a:r>
            <a:r>
              <a:rPr lang="fr-FR" sz="1400" b="1" i="1" dirty="0" smtClean="0"/>
              <a:t>le prix de vente brut sur lequel </a:t>
            </a:r>
            <a:r>
              <a:rPr lang="fr-FR" sz="1400" b="1" i="1" dirty="0" err="1" smtClean="0"/>
              <a:t>Afflelou</a:t>
            </a:r>
            <a:r>
              <a:rPr lang="fr-FR" sz="1400" b="1" i="1" dirty="0" smtClean="0"/>
              <a:t> applique ses remises soit le double de celui de ses concurrents </a:t>
            </a:r>
            <a:r>
              <a:rPr lang="fr-FR" sz="1400" i="1" dirty="0" smtClean="0"/>
              <a:t>(…). </a:t>
            </a:r>
            <a:r>
              <a:rPr lang="fr-FR" sz="1400" b="1" i="1" dirty="0" smtClean="0"/>
              <a:t>Facile</a:t>
            </a:r>
            <a:r>
              <a:rPr lang="fr-FR" sz="1400" i="1" dirty="0" smtClean="0"/>
              <a:t>, dans ces conditions, </a:t>
            </a:r>
            <a:r>
              <a:rPr lang="fr-FR" sz="1400" b="1" i="1" dirty="0" smtClean="0"/>
              <a:t>d’offrir le second gratuitement</a:t>
            </a:r>
            <a:r>
              <a:rPr lang="fr-FR" sz="1400" i="1" dirty="0" smtClean="0"/>
              <a:t>, il suffit de multiplier par deux le prix catalogue. Le procédé n’est pas très subtil, c’est vraiment </a:t>
            </a:r>
            <a:r>
              <a:rPr lang="fr-FR" sz="1400" b="1" i="1" dirty="0" smtClean="0"/>
              <a:t>prendre les consommateurs pour des imbéciles</a:t>
            </a:r>
            <a:r>
              <a:rPr lang="fr-FR" sz="1400" i="1" dirty="0" smtClean="0"/>
              <a:t>".</a:t>
            </a:r>
            <a:r>
              <a:rPr lang="fr-FR" sz="1400" dirty="0" smtClean="0"/>
              <a:t>»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u="sng" dirty="0" smtClean="0"/>
              <a:t>Mars 2016, « Le Parisien » sur Optical Center </a:t>
            </a:r>
            <a:r>
              <a:rPr lang="fr-FR" sz="1400" dirty="0" smtClean="0"/>
              <a:t>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« </a:t>
            </a:r>
            <a:r>
              <a:rPr lang="fr-FR" sz="1400" i="1" dirty="0" smtClean="0"/>
              <a:t>Optical Center qui, en plus de lunettes, vend aussi des prothèses auditives. » (…) « Enfin, je réclame un devis (…). </a:t>
            </a:r>
            <a:r>
              <a:rPr lang="fr-FR" sz="1400" b="1" i="1" dirty="0" smtClean="0"/>
              <a:t>La facture aurait dû s'élever à 5 602 €. Mais sans rien demander l'enseigne m'accorde une "remise de 40 %" </a:t>
            </a:r>
            <a:r>
              <a:rPr lang="fr-FR" sz="1400" dirty="0" smtClean="0"/>
              <a:t>».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/>
              <a:t>Après remise, le prix est </a:t>
            </a:r>
            <a:r>
              <a:rPr lang="fr-FR" sz="1400" dirty="0" smtClean="0"/>
              <a:t>de 3361€, </a:t>
            </a:r>
            <a:r>
              <a:rPr lang="fr-FR" sz="1400" b="1" dirty="0" smtClean="0"/>
              <a:t>supérieur de 12% au prix moyen </a:t>
            </a:r>
            <a:r>
              <a:rPr lang="fr-FR" sz="1400" dirty="0" smtClean="0"/>
              <a:t>du marché, 3000€.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La DGCCRF a obtenu, pour l’instant en ce qui concerne Optical Center, une décision de justice.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Extrait de la page d’accueil </a:t>
            </a:r>
            <a:r>
              <a:rPr lang="fr-FR" sz="1400" dirty="0" smtClean="0">
                <a:hlinkClick r:id="rId2"/>
              </a:rPr>
              <a:t>http://www.optical-center.fr/</a:t>
            </a:r>
            <a:r>
              <a:rPr lang="fr-FR" sz="1400" dirty="0" smtClean="0"/>
              <a:t> :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</p:txBody>
      </p:sp>
      <p:pic>
        <p:nvPicPr>
          <p:cNvPr id="5" name="Image 4" descr="O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365104"/>
            <a:ext cx="8135888" cy="1578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39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/>
              <a:t>Les </a:t>
            </a:r>
            <a:r>
              <a:rPr lang="fr-FR" sz="1800" b="1" dirty="0" smtClean="0">
                <a:latin typeface="Arial" charset="0"/>
              </a:rPr>
              <a:t>chaînes commerciales d’optique 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en</a:t>
            </a:r>
            <a:r>
              <a:rPr lang="fr-FR" sz="1800" b="1" dirty="0" smtClean="0">
                <a:latin typeface="Arial" charset="0"/>
              </a:rPr>
              <a:t> </a:t>
            </a:r>
            <a:r>
              <a:rPr lang="fr-FR" sz="1800" dirty="0" smtClean="0"/>
              <a:t>conclusion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8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8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8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8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8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8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8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800" dirty="0" smtClean="0"/>
          </a:p>
          <a:p>
            <a:pPr marL="0" algn="ctr" eaLnBrk="1" hangingPunct="1">
              <a:lnSpc>
                <a:spcPct val="80000"/>
              </a:lnSpc>
              <a:buNone/>
            </a:pPr>
            <a:r>
              <a:rPr lang="fr-FR" sz="1400" dirty="0" smtClean="0"/>
              <a:t>L'Essentiel de l'Optique - E-</a:t>
            </a:r>
            <a:r>
              <a:rPr lang="fr-FR" sz="1400" dirty="0" err="1" smtClean="0"/>
              <a:t>letter</a:t>
            </a:r>
            <a:r>
              <a:rPr lang="fr-FR" sz="1400" dirty="0" smtClean="0"/>
              <a:t> n° 101- 12 janvier 2017- Paraît tous les jeudis</a:t>
            </a:r>
          </a:p>
          <a:p>
            <a:pPr marL="0" algn="ctr" eaLnBrk="1" hangingPunct="1">
              <a:lnSpc>
                <a:spcPct val="80000"/>
              </a:lnSpc>
              <a:buNone/>
            </a:pPr>
            <a:endParaRPr lang="fr-FR" sz="18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« </a:t>
            </a:r>
            <a:r>
              <a:rPr lang="fr-FR" sz="1400" i="1" dirty="0" smtClean="0"/>
              <a:t>L’industrialisation de la formation initiale, qui a poussé à la multiplication non maîtrisée des établissements, a entraîné le marché dans une </a:t>
            </a:r>
            <a:r>
              <a:rPr lang="fr-FR" sz="1400" b="1" i="1" dirty="0" smtClean="0"/>
              <a:t>situation d’hyper-concurrence</a:t>
            </a:r>
            <a:r>
              <a:rPr lang="fr-FR" sz="1400" i="1" dirty="0" smtClean="0"/>
              <a:t>. Mais contrairement aux lois générales de l’économie, </a:t>
            </a:r>
            <a:r>
              <a:rPr lang="fr-FR" sz="1400" b="1" i="1" dirty="0" smtClean="0"/>
              <a:t>plus de concurrence n’a pas entraîné de baisse des prix</a:t>
            </a:r>
            <a:r>
              <a:rPr lang="fr-FR" sz="1400" i="1" dirty="0" smtClean="0"/>
              <a:t>. C’est même le contraire. Sur le marché de l’optique, </a:t>
            </a:r>
            <a:r>
              <a:rPr lang="fr-FR" sz="1400" b="1" i="1" dirty="0" smtClean="0"/>
              <a:t>l’augmentation fulgurante de la concurrence empêche toute baisse des prix</a:t>
            </a:r>
            <a:r>
              <a:rPr lang="fr-FR" sz="1400" i="1" dirty="0" smtClean="0"/>
              <a:t>. Pourquoi ? Parce que le volume de clients, s’il peut se déplacer au grès de la puissance publicitaire des acteurs, soumis qu’il est à l’entonnoir de la prescription, est stable ; que sa répartition est telle qu’on ne peut pas compenser une baisse tarifaire par l’augmentation du volume. </a:t>
            </a:r>
            <a:r>
              <a:rPr lang="fr-FR" sz="1400" b="1" i="1" dirty="0" smtClean="0"/>
              <a:t>L’optique est donc un cas d’école où la concurrence génère l’impossibilité de baisse des prix</a:t>
            </a:r>
            <a:r>
              <a:rPr lang="fr-FR" sz="1400" b="1" dirty="0" smtClean="0"/>
              <a:t>.</a:t>
            </a:r>
            <a:r>
              <a:rPr lang="fr-FR" sz="1400" dirty="0" smtClean="0"/>
              <a:t> »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>
              <a:buNone/>
            </a:pPr>
            <a:r>
              <a:rPr lang="fr-FR" sz="1400" b="1" dirty="0" smtClean="0"/>
              <a:t>Plutôt que de dégrader le secteur de l’audioprothèse, il conviendrait de réguler le marché de l’optique pour favoriser le pouvoir d’achat des 37 millions de porteurs de lunettes.</a:t>
            </a:r>
            <a:endParaRPr lang="fr-FR" sz="1400" dirty="0" smtClean="0"/>
          </a:p>
        </p:txBody>
      </p:sp>
      <p:pic>
        <p:nvPicPr>
          <p:cNvPr id="6" name="Image 5" descr="http://oxi90.com/KHDVJYV84/essentieljean.JPG">
            <a:hlinkClick r:id="rId2" tooltip="&quot;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268760"/>
            <a:ext cx="4862195" cy="142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4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fr-FR" sz="1400" b="1" dirty="0" smtClean="0">
                <a:latin typeface="Arial" charset="0"/>
              </a:rPr>
              <a:t>    Introduction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4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L’enquête sectorielle de l’Autorité de la concurrence (ADLC) sur l’audioprothèse en 3 dates :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eaLnBrk="1" hangingPunct="1">
              <a:buNone/>
            </a:pPr>
            <a:r>
              <a:rPr lang="fr-FR" sz="1400" dirty="0" smtClean="0">
                <a:latin typeface="Arial" charset="0"/>
              </a:rPr>
              <a:t>- </a:t>
            </a:r>
            <a:r>
              <a:rPr lang="fr-FR" sz="1400" u="sng" dirty="0" smtClean="0">
                <a:latin typeface="Arial" charset="0"/>
              </a:rPr>
              <a:t>10 février 2016</a:t>
            </a:r>
            <a:r>
              <a:rPr lang="fr-FR" sz="1400" dirty="0" smtClean="0">
                <a:latin typeface="Arial" charset="0"/>
              </a:rPr>
              <a:t> : annonce de la « </a:t>
            </a:r>
            <a:r>
              <a:rPr lang="fr-FR" sz="1400" i="1" dirty="0" smtClean="0">
                <a:latin typeface="Arial" charset="0"/>
              </a:rPr>
              <a:t>saisine d’office pour avis portant sur le secteur des audioprothèses</a:t>
            </a:r>
            <a:r>
              <a:rPr lang="fr-FR" sz="1400" dirty="0" smtClean="0">
                <a:latin typeface="Arial" charset="0"/>
              </a:rPr>
              <a:t> »</a:t>
            </a:r>
          </a:p>
          <a:p>
            <a:pPr eaLnBrk="1" hangingPunct="1">
              <a:buNone/>
            </a:pPr>
            <a:r>
              <a:rPr lang="fr-FR" sz="1400" dirty="0" smtClean="0">
                <a:latin typeface="Arial" charset="0"/>
              </a:rPr>
              <a:t>- </a:t>
            </a:r>
            <a:r>
              <a:rPr lang="fr-FR" sz="1400" u="sng" dirty="0" smtClean="0">
                <a:latin typeface="Arial" charset="0"/>
              </a:rPr>
              <a:t>19 juillet 2016</a:t>
            </a:r>
            <a:r>
              <a:rPr lang="fr-FR" sz="1400" dirty="0" smtClean="0">
                <a:latin typeface="Arial" charset="0"/>
              </a:rPr>
              <a:t> : publication du document de consultation publique « </a:t>
            </a:r>
            <a:r>
              <a:rPr lang="fr-FR" sz="1400" i="1" dirty="0" smtClean="0">
                <a:latin typeface="Arial" charset="0"/>
              </a:rPr>
              <a:t>Quelles pistes pour améliorer la concurrence dans le secteur des audioprothèses en France ?</a:t>
            </a:r>
            <a:r>
              <a:rPr lang="fr-FR" sz="1400" dirty="0" smtClean="0">
                <a:latin typeface="Arial" charset="0"/>
              </a:rPr>
              <a:t> »</a:t>
            </a:r>
          </a:p>
          <a:p>
            <a:pPr eaLnBrk="1" hangingPunct="1">
              <a:buNone/>
            </a:pPr>
            <a:r>
              <a:rPr lang="fr-FR" sz="1400" dirty="0" smtClean="0">
                <a:latin typeface="Arial" charset="0"/>
              </a:rPr>
              <a:t>- </a:t>
            </a:r>
            <a:r>
              <a:rPr lang="fr-FR" sz="1400" u="sng" dirty="0" smtClean="0">
                <a:latin typeface="Arial" charset="0"/>
              </a:rPr>
              <a:t>14 décembre 2016</a:t>
            </a:r>
            <a:r>
              <a:rPr lang="fr-FR" sz="1400" dirty="0" smtClean="0">
                <a:latin typeface="Arial" charset="0"/>
              </a:rPr>
              <a:t> : « </a:t>
            </a:r>
            <a:r>
              <a:rPr lang="fr-FR" sz="1400" i="1" dirty="0" smtClean="0">
                <a:latin typeface="Arial" charset="0"/>
              </a:rPr>
              <a:t>avis n° 16-A-24 du 14 décembre 2016 relatif au fonctionnement de la concurrence dans le secteur des audioprothèses</a:t>
            </a:r>
            <a:r>
              <a:rPr lang="fr-FR" sz="1400" dirty="0" smtClean="0">
                <a:latin typeface="Arial" charset="0"/>
              </a:rPr>
              <a:t> »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400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Nous avions accueilli avec confiance et sérénité l’annonce d’une étude par l’ADLC.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Les nombreuses auditions, les données et études de la profession, remis à l’Autorité, démontraient le caractère sain du secteur en matière de respect des règles concurrentielles et de modération des prix.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De plus les 4 axes de travail que l’ADLC avait envisagés en juillet, devaient permettre de rétablir un certain nombre de contre-vérités.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Mais l’avis de décembre 2016 multiplie les injonctions contradictoires et met de côté l’analyse des questions qui contrarient sa volonté de livrer le secteur de la santé à la marchandisation, au mépris des enjeux de santé publique.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Contre toute attente, l’ADLC a finalement orienté son avis afin de conforter le dogme de la concurrence, même si celui-ci lui est inefficace et contre-productif dans le secteur de la Santé.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Une telle position soulève de nombreuses interrogations.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9552" y="4046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 smtClean="0"/>
          </a:p>
          <a:p>
            <a:endParaRPr lang="fr-FR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40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Introduction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1. La pertinence de la concurrence en santé largement contestée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2. Une démonstration bienvenue de l’excellence de l’audioprothèse en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France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3. Ce que l’Autorité de la concurrence (ADLC) a passé sous silence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4. Les préconisations de l’ADLC </a:t>
            </a:r>
            <a:r>
              <a:rPr lang="fr-FR" sz="1800" b="1" dirty="0" smtClean="0"/>
              <a:t>conduiraient à une hausse des prix</a:t>
            </a: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</a:t>
            </a:r>
            <a:r>
              <a:rPr lang="fr-FR" sz="1800" b="1" dirty="0" smtClean="0">
                <a:solidFill>
                  <a:srgbClr val="FF0000"/>
                </a:solidFill>
                <a:latin typeface="Arial" charset="0"/>
              </a:rPr>
              <a:t>Conclusion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9552" y="4046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 smtClean="0"/>
          </a:p>
          <a:p>
            <a:endParaRPr lang="fr-FR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41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L’avis et le communiqué de décembre 2016 de l’ADLC comportent d</a:t>
            </a:r>
            <a:r>
              <a:rPr lang="fr-FR" sz="1800" dirty="0" smtClean="0"/>
              <a:t>e multiples contradictions et omissions pour justifier des mesures en réalité néfastes</a:t>
            </a:r>
            <a:r>
              <a:rPr lang="fr-FR" sz="1800" dirty="0" smtClean="0">
                <a:latin typeface="Arial" charset="0"/>
              </a:rPr>
              <a:t>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u="sng" dirty="0" smtClean="0">
                <a:latin typeface="Arial" charset="0"/>
              </a:rPr>
              <a:t>L’exemple de l’Allemagne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« </a:t>
            </a:r>
            <a:r>
              <a:rPr lang="fr-FR" sz="1400" i="1" dirty="0" smtClean="0">
                <a:latin typeface="Arial" charset="0"/>
              </a:rPr>
              <a:t>S’il est difficile de chiffrer l’effet d’une baisse des prix sur la demande, il est très probable qu’une </a:t>
            </a:r>
            <a:r>
              <a:rPr lang="fr-FR" sz="1400" b="1" i="1" dirty="0" smtClean="0">
                <a:latin typeface="Arial" charset="0"/>
              </a:rPr>
              <a:t>baisse significative est un facteur majeur pour favoriser l’accès </a:t>
            </a:r>
            <a:r>
              <a:rPr lang="fr-FR" sz="1400" i="1" dirty="0" smtClean="0">
                <a:latin typeface="Arial" charset="0"/>
              </a:rPr>
              <a:t>aux audioprothèses. À cet égard, le cas de l’Allemagne peut faire l’objet d’une extrapolation, en dépit des différences culturelles. Dans ce pays, </a:t>
            </a:r>
            <a:r>
              <a:rPr lang="fr-FR" sz="1400" b="1" i="1" dirty="0" smtClean="0">
                <a:latin typeface="Arial" charset="0"/>
              </a:rPr>
              <a:t>la revalorisation du remboursement par la collectivité</a:t>
            </a:r>
            <a:r>
              <a:rPr lang="fr-FR" sz="1400" i="1" dirty="0" smtClean="0">
                <a:latin typeface="Arial" charset="0"/>
              </a:rPr>
              <a:t>, qui est passée de 460 euros à 785 euros et </a:t>
            </a:r>
            <a:r>
              <a:rPr lang="fr-FR" sz="1400" b="1" i="1" dirty="0" smtClean="0">
                <a:latin typeface="Arial" charset="0"/>
              </a:rPr>
              <a:t>a engendré une réduction significative du reste à charge</a:t>
            </a:r>
            <a:r>
              <a:rPr lang="fr-FR" sz="1400" i="1" dirty="0" smtClean="0">
                <a:latin typeface="Arial" charset="0"/>
              </a:rPr>
              <a:t>, a </a:t>
            </a:r>
            <a:r>
              <a:rPr lang="fr-FR" sz="1400" b="1" i="1" dirty="0" smtClean="0">
                <a:latin typeface="Arial" charset="0"/>
              </a:rPr>
              <a:t>conduit à une augmentation importante des ventes </a:t>
            </a:r>
            <a:r>
              <a:rPr lang="fr-FR" sz="1400" i="1" dirty="0" smtClean="0">
                <a:latin typeface="Arial" charset="0"/>
              </a:rPr>
              <a:t>d’appareils auditifs avec une augmentation de 22,08 % du volume des ventes entre 2013 et 2014.</a:t>
            </a:r>
            <a:r>
              <a:rPr lang="fr-FR" sz="1400" dirty="0" smtClean="0">
                <a:latin typeface="Arial" charset="0"/>
              </a:rPr>
              <a:t> »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  <a:sym typeface="Wingdings" pitchFamily="2" charset="2"/>
              </a:rPr>
              <a:t> </a:t>
            </a:r>
            <a:r>
              <a:rPr lang="fr-FR" sz="1400" b="1" dirty="0" smtClean="0">
                <a:latin typeface="Arial" charset="0"/>
              </a:rPr>
              <a:t>L’ADLC se contredit elle-même </a:t>
            </a:r>
            <a:r>
              <a:rPr lang="fr-FR" sz="1400" dirty="0" smtClean="0">
                <a:latin typeface="Arial" charset="0"/>
              </a:rPr>
              <a:t>puisque </a:t>
            </a:r>
            <a:r>
              <a:rPr lang="fr-FR" sz="1400" b="1" dirty="0" smtClean="0">
                <a:latin typeface="Arial" charset="0"/>
              </a:rPr>
              <a:t>ce n’est pas la « baisse de prix » mais</a:t>
            </a:r>
            <a:r>
              <a:rPr lang="fr-FR" sz="1400" dirty="0" smtClean="0">
                <a:latin typeface="Arial" charset="0"/>
              </a:rPr>
              <a:t> la diminution du reste à charge par </a:t>
            </a:r>
            <a:r>
              <a:rPr lang="fr-FR" sz="1400" b="1" dirty="0" smtClean="0">
                <a:latin typeface="Arial" charset="0"/>
              </a:rPr>
              <a:t>l’augmentation du remboursement qui a conduit à une hausse du taux d’équipement.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« </a:t>
            </a:r>
            <a:r>
              <a:rPr lang="fr-FR" sz="1400" b="1" i="1" dirty="0" smtClean="0">
                <a:latin typeface="Arial" charset="0"/>
              </a:rPr>
              <a:t>La France </a:t>
            </a:r>
            <a:r>
              <a:rPr lang="fr-FR" sz="1400" i="1" dirty="0" smtClean="0">
                <a:latin typeface="Arial" charset="0"/>
              </a:rPr>
              <a:t>est de ce point de vue </a:t>
            </a:r>
            <a:r>
              <a:rPr lang="fr-FR" sz="1400" b="1" i="1" dirty="0" smtClean="0">
                <a:latin typeface="Arial" charset="0"/>
              </a:rPr>
              <a:t>en retard par rapport </a:t>
            </a:r>
            <a:r>
              <a:rPr lang="fr-FR" sz="1400" i="1" dirty="0" smtClean="0">
                <a:latin typeface="Arial" charset="0"/>
              </a:rPr>
              <a:t>à la situation qui prévaut </a:t>
            </a:r>
            <a:r>
              <a:rPr lang="fr-FR" sz="1400" b="1" i="1" dirty="0" smtClean="0">
                <a:latin typeface="Arial" charset="0"/>
              </a:rPr>
              <a:t>au Royaume Uni ou au Danemark</a:t>
            </a:r>
            <a:r>
              <a:rPr lang="fr-FR" sz="1400" i="1" dirty="0" smtClean="0">
                <a:latin typeface="Arial" charset="0"/>
              </a:rPr>
              <a:t>, puisque le taux d'équipement des malentendants n'y est que de 34 % contre respectivement 41 % et 48 %. </a:t>
            </a:r>
            <a:r>
              <a:rPr lang="fr-FR" sz="1400" dirty="0" smtClean="0">
                <a:latin typeface="Arial" charset="0"/>
              </a:rPr>
              <a:t>»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  <a:sym typeface="Wingdings" pitchFamily="2" charset="2"/>
              </a:rPr>
              <a:t> Les modes de distribution dans ces pays (à l’hôpital, entièrement pris en charge par l’Etat) rend les comparaisons délicates. </a:t>
            </a:r>
            <a:br>
              <a:rPr lang="fr-FR" sz="1400" dirty="0" smtClean="0">
                <a:latin typeface="Arial" charset="0"/>
                <a:sym typeface="Wingdings" pitchFamily="2" charset="2"/>
              </a:rPr>
            </a:br>
            <a:r>
              <a:rPr lang="fr-FR" sz="1400" dirty="0" smtClean="0">
                <a:latin typeface="Arial" charset="0"/>
                <a:sym typeface="Wingdings" pitchFamily="2" charset="2"/>
              </a:rPr>
              <a:t>De plus, le Danemark, </a:t>
            </a:r>
            <a:r>
              <a:rPr lang="fr-FR" sz="1400" dirty="0" smtClean="0"/>
              <a:t>5,6 millions d’habitants, a la particularité d’être la patrie de trois des six multinationales qui fabriquent des appareils auditifs à travers le monde…</a:t>
            </a: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Quid du taux d’équipement Allemand ?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>
                <a:latin typeface="Arial" charset="0"/>
              </a:rPr>
              <a:t>Il est de 34% comme en France !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>
                <a:latin typeface="Arial" charset="0"/>
              </a:rPr>
              <a:t>Pourquoi avoir omis de signaler que l’Allemagne a le même taux d’équipement  que la France alors que les remboursements obligatoires y sont près de 7 fois supérieurs aux nôtres</a:t>
            </a:r>
            <a:r>
              <a:rPr lang="fr-FR" sz="1400" dirty="0">
                <a:latin typeface="Arial" charset="0"/>
              </a:rPr>
              <a:t> </a:t>
            </a:r>
            <a:r>
              <a:rPr lang="fr-FR" sz="1400" dirty="0" smtClean="0">
                <a:latin typeface="Arial" charset="0"/>
              </a:rPr>
              <a:t>(800€/oreille versus 120€ ) ?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42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Avis et communiqué de l’ADLC : 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800" dirty="0" smtClean="0">
                <a:latin typeface="Arial" charset="0"/>
              </a:rPr>
              <a:t>l’étude européenne qui clarifie le débat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>
              <a:buNone/>
            </a:pPr>
            <a:r>
              <a:rPr lang="fr-FR" sz="1400" dirty="0" smtClean="0"/>
              <a:t> </a:t>
            </a:r>
          </a:p>
          <a:p>
            <a:pPr>
              <a:buNone/>
            </a:pPr>
            <a:r>
              <a:rPr lang="fr-FR" sz="1400" dirty="0" smtClean="0"/>
              <a:t> </a:t>
            </a:r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endParaRPr lang="fr-FR" sz="1400" dirty="0" smtClean="0"/>
          </a:p>
          <a:p>
            <a:pPr>
              <a:buNone/>
            </a:pPr>
            <a:endParaRPr lang="fr-FR" sz="1400" dirty="0" smtClean="0"/>
          </a:p>
          <a:p>
            <a:pPr marL="0">
              <a:buNone/>
            </a:pPr>
            <a:endParaRPr lang="fr-FR" sz="1400" dirty="0" smtClean="0"/>
          </a:p>
          <a:p>
            <a:pPr marL="0">
              <a:buNone/>
            </a:pPr>
            <a:r>
              <a:rPr lang="fr-FR" sz="1400" b="1" dirty="0" smtClean="0"/>
              <a:t>La France, se trouve en 8</a:t>
            </a:r>
            <a:r>
              <a:rPr lang="fr-FR" sz="1400" b="1" baseline="30000" dirty="0" smtClean="0"/>
              <a:t>ème</a:t>
            </a:r>
            <a:r>
              <a:rPr lang="fr-FR" sz="1400" b="1" dirty="0" smtClean="0"/>
              <a:t> place à égalité avec l’Allemagne. </a:t>
            </a:r>
            <a:br>
              <a:rPr lang="fr-FR" sz="1400" b="1" dirty="0" smtClean="0"/>
            </a:br>
            <a:r>
              <a:rPr lang="fr-FR" sz="1400" b="1" dirty="0" smtClean="0"/>
              <a:t>Les pays aux taux supérieurs ont tous des prises en charge intégrales ou quasi-intégrales. </a:t>
            </a:r>
          </a:p>
          <a:p>
            <a:pPr marL="0">
              <a:buNone/>
            </a:pPr>
            <a:endParaRPr lang="fr-FR" sz="300" dirty="0" smtClean="0"/>
          </a:p>
          <a:p>
            <a:pPr marL="0">
              <a:buNone/>
            </a:pPr>
            <a:r>
              <a:rPr lang="fr-FR" sz="1000" dirty="0" smtClean="0"/>
              <a:t>« </a:t>
            </a:r>
            <a:r>
              <a:rPr lang="fr-FR" sz="1000" i="1" dirty="0" err="1" smtClean="0"/>
              <a:t>Getting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our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numbers</a:t>
            </a:r>
            <a:r>
              <a:rPr lang="fr-FR" sz="1000" i="1" dirty="0" smtClean="0"/>
              <a:t> right on </a:t>
            </a:r>
            <a:r>
              <a:rPr lang="fr-FR" sz="1000" i="1" dirty="0" err="1" smtClean="0"/>
              <a:t>Hearing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Loss</a:t>
            </a:r>
            <a:r>
              <a:rPr lang="fr-FR" sz="1000" i="1" dirty="0" smtClean="0"/>
              <a:t> and </a:t>
            </a:r>
            <a:r>
              <a:rPr lang="fr-FR" sz="1000" i="1" dirty="0" err="1" smtClean="0"/>
              <a:t>Hearing</a:t>
            </a:r>
            <a:r>
              <a:rPr lang="fr-FR" sz="1000" i="1" dirty="0" smtClean="0"/>
              <a:t> Care and </a:t>
            </a:r>
            <a:r>
              <a:rPr lang="fr-FR" sz="1000" i="1" dirty="0" err="1" smtClean="0"/>
              <a:t>Hearing</a:t>
            </a:r>
            <a:r>
              <a:rPr lang="fr-FR" sz="1000" i="1" dirty="0" smtClean="0"/>
              <a:t> </a:t>
            </a:r>
            <a:r>
              <a:rPr lang="fr-FR" sz="1000" i="1" dirty="0" err="1" smtClean="0"/>
              <a:t>Aid</a:t>
            </a:r>
            <a:r>
              <a:rPr lang="fr-FR" sz="1000" i="1" dirty="0" smtClean="0"/>
              <a:t> Use in Europe</a:t>
            </a:r>
            <a:r>
              <a:rPr lang="fr-FR" sz="1000" dirty="0" smtClean="0"/>
              <a:t> », AEA-EFHOH-EHIMA report, Sept. 2016 </a:t>
            </a:r>
          </a:p>
          <a:p>
            <a:pPr marL="0">
              <a:buNone/>
            </a:pPr>
            <a:r>
              <a:rPr lang="fr-FR" sz="1000" dirty="0" smtClean="0"/>
              <a:t>http://www.ehima.com/wp-content/uploads/2016/09/Getting-our-numbers-right-on-Hearing-Loss-and-Hearing-Care-26_09_16.pdf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latin typeface="Arial" charset="0"/>
            </a:endParaRPr>
          </a:p>
        </p:txBody>
      </p:sp>
      <p:pic>
        <p:nvPicPr>
          <p:cNvPr id="6" name="Image 5" descr="schema euro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980728"/>
            <a:ext cx="6624736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43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marL="0" eaLnBrk="1" hangingPunct="1">
              <a:lnSpc>
                <a:spcPct val="80000"/>
              </a:lnSpc>
              <a:buNone/>
            </a:pPr>
            <a:r>
              <a:rPr lang="fr-FR" sz="1800" b="1" dirty="0" smtClean="0"/>
              <a:t>Santé : l’Autorité de la concurrence à rebours de la volonté des Français.</a:t>
            </a:r>
            <a:br>
              <a:rPr lang="fr-FR" sz="1800" b="1" dirty="0" smtClean="0"/>
            </a:br>
            <a:endParaRPr lang="fr-FR" sz="1400" b="1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A peine trois semaines après l’avis de l’ADLC, un des candidats proposait à la fois de </a:t>
            </a:r>
            <a:r>
              <a:rPr lang="fr-FR" sz="1400" b="1" dirty="0" smtClean="0"/>
              <a:t>« </a:t>
            </a:r>
            <a:r>
              <a:rPr lang="fr-FR" sz="1400" b="1" i="1" dirty="0" smtClean="0"/>
              <a:t>prendre en charge à 100% </a:t>
            </a:r>
            <a:r>
              <a:rPr lang="fr-FR" sz="1400" b="1" dirty="0" smtClean="0"/>
              <a:t>» </a:t>
            </a:r>
            <a:r>
              <a:rPr lang="fr-FR" sz="1400" dirty="0" smtClean="0"/>
              <a:t>notamment l’audioprothèse, mais proposait d’instaurer </a:t>
            </a:r>
            <a:r>
              <a:rPr lang="fr-FR" sz="1400" b="1" dirty="0" smtClean="0"/>
              <a:t>«</a:t>
            </a:r>
            <a:r>
              <a:rPr lang="fr-FR" sz="1400" b="1" i="1" dirty="0" smtClean="0"/>
              <a:t> plus de transparence sur les prix et plus de concurrence pour les faire baisser » </a:t>
            </a:r>
            <a:r>
              <a:rPr lang="fr-FR" sz="1400" i="1" dirty="0" smtClean="0"/>
              <a:t>pour</a:t>
            </a:r>
            <a:r>
              <a:rPr lang="fr-FR" sz="1400" b="1" i="1" dirty="0" smtClean="0"/>
              <a:t> «  ainsi accéder à ces biens de santé</a:t>
            </a:r>
            <a:r>
              <a:rPr lang="fr-FR" sz="1400" b="1" dirty="0" smtClean="0"/>
              <a:t>. »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Avec un objectif de meilleur accès aux soins, il y a une confusion entre amélioration du remboursement et baisse des prix par la concurrence.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b="1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dirty="0" smtClean="0"/>
              <a:t>Alors que </a:t>
            </a:r>
            <a:r>
              <a:rPr lang="fr-FR" sz="1400" b="1" dirty="0" smtClean="0"/>
              <a:t>la santé et la prise en charge de l’audioprothèse ont fait irruption dans la Présidentielle, que l’ADLC fasse croire que la seule action du « marché » </a:t>
            </a:r>
            <a:r>
              <a:rPr lang="fr-FR" sz="1400" dirty="0" smtClean="0"/>
              <a:t>peut réduire efficacement le reste à charge est </a:t>
            </a:r>
            <a:r>
              <a:rPr lang="fr-FR" sz="1400" b="1" dirty="0" smtClean="0"/>
              <a:t>inacceptable et biaise le débat public.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b="1" dirty="0" smtClean="0"/>
          </a:p>
          <a:p>
            <a:pPr marL="0" eaLnBrk="1" hangingPunct="1">
              <a:lnSpc>
                <a:spcPct val="80000"/>
              </a:lnSpc>
              <a:buNone/>
            </a:pPr>
            <a:endParaRPr lang="fr-FR" sz="1400" b="1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/>
              <a:t>Nous allons porter nos arguments sur l’inefficacité de la concurrence dans la santé auprès :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300" b="1" dirty="0" smtClean="0"/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>
                <a:sym typeface="Wingdings" pitchFamily="2" charset="2"/>
              </a:rPr>
              <a:t> des autres professions de santé ;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>
                <a:sym typeface="Wingdings" pitchFamily="2" charset="2"/>
              </a:rPr>
              <a:t> des parlementaires ;</a:t>
            </a:r>
          </a:p>
          <a:p>
            <a:pPr marL="0" eaLnBrk="1" hangingPunct="1">
              <a:lnSpc>
                <a:spcPct val="80000"/>
              </a:lnSpc>
              <a:buNone/>
            </a:pPr>
            <a:r>
              <a:rPr lang="fr-FR" sz="1400" b="1" dirty="0" smtClean="0">
                <a:sym typeface="Wingdings" pitchFamily="2" charset="2"/>
              </a:rPr>
              <a:t> des candidats à la Présidentielle.</a:t>
            </a:r>
          </a:p>
          <a:p>
            <a:pPr marL="0" eaLnBrk="1" hangingPunct="1">
              <a:lnSpc>
                <a:spcPct val="80000"/>
              </a:lnSpc>
              <a:buNone/>
            </a:pPr>
            <a:endParaRPr lang="fr-FR" sz="1400" dirty="0" smtClean="0">
              <a:sym typeface="Wingdings" pitchFamily="2" charset="2"/>
            </a:endParaRPr>
          </a:p>
          <a:p>
            <a:pPr>
              <a:buNone/>
            </a:pPr>
            <a:r>
              <a:rPr lang="fr-FR" sz="1400" b="1" dirty="0" smtClean="0"/>
              <a:t>Nous demandons :</a:t>
            </a:r>
          </a:p>
          <a:p>
            <a:pPr>
              <a:buNone/>
            </a:pPr>
            <a:endParaRPr lang="fr-FR" sz="300" dirty="0" smtClean="0"/>
          </a:p>
          <a:p>
            <a:pPr marL="285750" indent="-285750">
              <a:buNone/>
            </a:pPr>
            <a:r>
              <a:rPr lang="fr-FR" sz="1400" b="1" dirty="0" smtClean="0">
                <a:sym typeface="Wingdings" pitchFamily="2" charset="2"/>
              </a:rPr>
              <a:t> </a:t>
            </a:r>
            <a:r>
              <a:rPr lang="fr-FR" sz="1400" dirty="0" smtClean="0"/>
              <a:t>par souci de transparence, l</a:t>
            </a:r>
            <a:r>
              <a:rPr lang="fr-FR" sz="1400" b="1" dirty="0" smtClean="0"/>
              <a:t>a publication par l’ADLC de ses conclusions sur les 2 questions non traitées </a:t>
            </a:r>
            <a:r>
              <a:rPr lang="fr-FR" sz="1400" dirty="0" smtClean="0"/>
              <a:t>dans </a:t>
            </a:r>
            <a:r>
              <a:rPr lang="fr-FR" sz="1400" smtClean="0"/>
              <a:t>l’avis : </a:t>
            </a:r>
            <a:r>
              <a:rPr lang="fr-FR" sz="1400" dirty="0" smtClean="0"/>
              <a:t>encadrement contre remboursement amélioré et « </a:t>
            </a:r>
            <a:r>
              <a:rPr lang="fr-FR" sz="1400" i="1" dirty="0" smtClean="0"/>
              <a:t>réseaux de soins</a:t>
            </a:r>
            <a:r>
              <a:rPr lang="fr-FR" sz="1400" dirty="0" smtClean="0"/>
              <a:t> » ;</a:t>
            </a:r>
          </a:p>
          <a:p>
            <a:pPr marL="285750" indent="-285750">
              <a:buNone/>
            </a:pPr>
            <a:r>
              <a:rPr lang="fr-FR" sz="1400" b="1" dirty="0" smtClean="0">
                <a:sym typeface="Wingdings" pitchFamily="2" charset="2"/>
              </a:rPr>
              <a:t> </a:t>
            </a:r>
            <a:r>
              <a:rPr lang="fr-FR" sz="1400" b="1" dirty="0" smtClean="0"/>
              <a:t>de futures études indépendantes </a:t>
            </a:r>
            <a:r>
              <a:rPr lang="fr-FR" sz="1400" dirty="0" smtClean="0"/>
              <a:t>du secteur de l’audioprothèse par les autorités compétentes en matière de santé publique, l’IGAS, et en démographie des professionnels de santé, l’ONDPS ;</a:t>
            </a:r>
          </a:p>
          <a:p>
            <a:pPr marL="285750" indent="-285750">
              <a:buNone/>
            </a:pPr>
            <a:r>
              <a:rPr lang="fr-FR" sz="1400" b="1" dirty="0" smtClean="0">
                <a:sym typeface="Wingdings" pitchFamily="2" charset="2"/>
              </a:rPr>
              <a:t> </a:t>
            </a:r>
            <a:r>
              <a:rPr lang="fr-FR" sz="1400" b="1" dirty="0" smtClean="0"/>
              <a:t>une évolution concrète des textes afin d’obtenir que la santé et les produits de santé ne puissent plus être traités comme des biens de consommation. </a:t>
            </a:r>
            <a:r>
              <a:rPr lang="fr-FR" sz="1400" dirty="0" smtClean="0"/>
              <a:t>Il s’agit d’obtenir une véritable  « </a:t>
            </a:r>
            <a:r>
              <a:rPr lang="fr-FR" sz="1400" b="1" dirty="0" smtClean="0"/>
              <a:t>exception santé</a:t>
            </a:r>
            <a:r>
              <a:rPr lang="fr-FR" sz="1400" dirty="0" smtClean="0"/>
              <a:t> ». Les textes actuels, trop flous, fragilisent la Santé publique dans notre pays.</a:t>
            </a:r>
          </a:p>
          <a:p>
            <a:pPr marL="0">
              <a:buNone/>
            </a:pPr>
            <a:r>
              <a:rPr lang="fr-FR" sz="1400" b="1" dirty="0" smtClean="0"/>
              <a:t> </a:t>
            </a:r>
            <a:endParaRPr lang="fr-FR" sz="1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44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</a:t>
            </a:r>
            <a:r>
              <a:rPr lang="fr-FR" sz="2000" b="1" dirty="0" smtClean="0">
                <a:latin typeface="Arial" charset="0"/>
              </a:rPr>
              <a:t>Merci.</a:t>
            </a:r>
            <a:endParaRPr lang="fr-FR" sz="1800" b="1" dirty="0" smtClean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9552" y="4046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 smtClean="0"/>
          </a:p>
          <a:p>
            <a:endParaRPr lang="fr-FR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5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2656"/>
            <a:ext cx="8229600" cy="583319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Introduction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solidFill>
                  <a:srgbClr val="FF0000"/>
                </a:solidFill>
                <a:latin typeface="Arial" charset="0"/>
              </a:rPr>
              <a:t>1. La pertinence de la concurrence en santé largement contestée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2. Une démonstration bienvenue de l’excellence de l’audioprothèse en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France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3. Ce que l’Autorité de la concurrence (ADLC) a passé sous silence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4. Les préconisations de l’ADLC </a:t>
            </a:r>
            <a:r>
              <a:rPr lang="fr-FR" sz="1800" b="1" dirty="0" smtClean="0"/>
              <a:t>conduiraient à une hausse des prix</a:t>
            </a: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fr-FR" sz="1800" b="1" dirty="0" smtClean="0">
                <a:latin typeface="Arial" charset="0"/>
              </a:rPr>
              <a:t>    Conclusion</a:t>
            </a:r>
          </a:p>
          <a:p>
            <a:pPr eaLnBrk="1" hangingPunct="1">
              <a:lnSpc>
                <a:spcPct val="80000"/>
              </a:lnSpc>
              <a:buNone/>
            </a:pPr>
            <a:endParaRPr lang="fr-FR" sz="1800" b="1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fr-FR" sz="16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fr-FR" sz="1600" dirty="0" smtClean="0"/>
              <a:t>		</a:t>
            </a:r>
            <a:br>
              <a:rPr lang="fr-FR" sz="1600" dirty="0" smtClean="0"/>
            </a:br>
            <a:endParaRPr lang="fr-FR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539552" y="4046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000" b="1" dirty="0" smtClean="0"/>
          </a:p>
          <a:p>
            <a:endParaRPr lang="fr-FR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6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664"/>
            <a:ext cx="8229600" cy="5761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endParaRPr lang="fr-FR" sz="1800" b="1" u="sng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pic>
        <p:nvPicPr>
          <p:cNvPr id="29698" name="Picture 2" descr="https://images-na.ssl-images-amazon.com/images/I/41BWDMeuB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692696"/>
            <a:ext cx="3028950" cy="4762500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683568" y="764704"/>
            <a:ext cx="46085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Le dogme de la concurrence en santé </a:t>
            </a:r>
            <a:br>
              <a:rPr lang="fr-FR" b="1" dirty="0" smtClean="0"/>
            </a:br>
            <a:r>
              <a:rPr lang="fr-FR" b="1" dirty="0" smtClean="0"/>
              <a:t>largement contesté.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M. Etienne </a:t>
            </a:r>
            <a:r>
              <a:rPr lang="fr-FR" dirty="0" err="1" smtClean="0"/>
              <a:t>Caniard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Ancien président de la Mutualité Française, Ancien membre du collège de la Haute autorité de Santé,</a:t>
            </a:r>
            <a:br>
              <a:rPr lang="fr-FR" dirty="0" smtClean="0"/>
            </a:br>
            <a:r>
              <a:rPr lang="fr-FR" dirty="0" smtClean="0"/>
              <a:t>Conseiller au CESE </a:t>
            </a:r>
          </a:p>
          <a:p>
            <a:endParaRPr lang="fr-FR" dirty="0" smtClean="0"/>
          </a:p>
          <a:p>
            <a:r>
              <a:rPr lang="fr-FR" dirty="0" smtClean="0"/>
              <a:t>« Mieux soignés demain ! »</a:t>
            </a:r>
          </a:p>
          <a:p>
            <a:r>
              <a:rPr lang="fr-FR" dirty="0" smtClean="0"/>
              <a:t>Juin 2016.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7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664"/>
            <a:ext cx="8229600" cy="5761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endParaRPr lang="fr-FR" sz="1800" b="1" u="sng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539552" y="476672"/>
            <a:ext cx="784887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u="sng" dirty="0" smtClean="0"/>
              <a:t>M. Etienne </a:t>
            </a:r>
            <a:r>
              <a:rPr lang="fr-FR" sz="1400" u="sng" dirty="0" err="1" smtClean="0"/>
              <a:t>Caniard</a:t>
            </a:r>
            <a:r>
              <a:rPr lang="fr-FR" sz="1400" u="sng" dirty="0" smtClean="0"/>
              <a:t>, « Mieux soignés demain ! » :</a:t>
            </a:r>
            <a:endParaRPr lang="fr-FR" sz="1400" i="1" u="sng" dirty="0" smtClean="0"/>
          </a:p>
          <a:p>
            <a:endParaRPr lang="fr-FR" sz="1400" i="1" dirty="0" smtClean="0"/>
          </a:p>
          <a:p>
            <a:r>
              <a:rPr lang="fr-FR" sz="1400" i="1" dirty="0" smtClean="0"/>
              <a:t>« </a:t>
            </a:r>
            <a:r>
              <a:rPr lang="fr-FR" sz="1400" b="1" i="1" dirty="0" smtClean="0"/>
              <a:t>il existait au sein du mouvement mutualiste un « pacte d’union », </a:t>
            </a:r>
            <a:r>
              <a:rPr lang="fr-FR" sz="1400" i="1" dirty="0" smtClean="0"/>
              <a:t>sorte d’accord de non-agression entre mutuelles </a:t>
            </a:r>
            <a:r>
              <a:rPr lang="fr-FR" sz="1400" b="1" i="1" dirty="0" smtClean="0"/>
              <a:t>pour</a:t>
            </a:r>
            <a:r>
              <a:rPr lang="fr-FR" sz="1400" i="1" dirty="0" smtClean="0"/>
              <a:t> </a:t>
            </a:r>
            <a:r>
              <a:rPr lang="fr-FR" sz="1400" b="1" i="1" dirty="0" smtClean="0"/>
              <a:t>éviter une concurrence </a:t>
            </a:r>
            <a:r>
              <a:rPr lang="fr-FR" sz="1400" i="1" dirty="0" smtClean="0"/>
              <a:t>dans leurs sphères d’activités respectives, territoriales ou professionnelles, </a:t>
            </a:r>
            <a:r>
              <a:rPr lang="fr-FR" sz="1400" b="1" i="1" dirty="0" smtClean="0"/>
              <a:t>qui aurait fragilisé les mécanismes de solidarité</a:t>
            </a:r>
            <a:r>
              <a:rPr lang="fr-FR" sz="1400" i="1" dirty="0" smtClean="0"/>
              <a:t>. </a:t>
            </a:r>
            <a:r>
              <a:rPr lang="fr-FR" sz="1400" b="1" i="1" dirty="0" smtClean="0"/>
              <a:t>Cette régulation de la concurrence </a:t>
            </a:r>
            <a:r>
              <a:rPr lang="fr-FR" sz="1400" i="1" dirty="0" smtClean="0"/>
              <a:t>- qui serait </a:t>
            </a:r>
            <a:r>
              <a:rPr lang="fr-FR" sz="1400" b="1" i="1" dirty="0" smtClean="0"/>
              <a:t>aujourd’hui qualifiée « d’entente » et sanctionnée comme telle par l’Autorité</a:t>
            </a:r>
            <a:r>
              <a:rPr lang="fr-FR" sz="1400" i="1" dirty="0" smtClean="0"/>
              <a:t> de la concurrence - </a:t>
            </a:r>
            <a:r>
              <a:rPr lang="fr-FR" sz="1400" b="1" i="1" dirty="0" smtClean="0"/>
              <a:t>permettait d’éviter que certains aillent prospecter les bons risques </a:t>
            </a:r>
            <a:r>
              <a:rPr lang="fr-FR" sz="1400" i="1" dirty="0" smtClean="0"/>
              <a:t>à l’intérieur d’un portefeuille </a:t>
            </a:r>
            <a:r>
              <a:rPr lang="fr-FR" sz="1400" b="1" i="1" dirty="0" smtClean="0"/>
              <a:t>et que la solidarité </a:t>
            </a:r>
            <a:r>
              <a:rPr lang="fr-FR" sz="1400" i="1" dirty="0" smtClean="0"/>
              <a:t>entre les hauts et bas revenus, entre les plus jeunes et les plus âgés </a:t>
            </a:r>
            <a:r>
              <a:rPr lang="fr-FR" sz="1400" b="1" i="1" dirty="0" smtClean="0"/>
              <a:t>ne se délite</a:t>
            </a:r>
            <a:r>
              <a:rPr lang="fr-FR" sz="1400" i="1" dirty="0" smtClean="0"/>
              <a:t>. »</a:t>
            </a:r>
          </a:p>
          <a:p>
            <a:endParaRPr lang="fr-FR" sz="1400" i="1" dirty="0" smtClean="0"/>
          </a:p>
          <a:p>
            <a:endParaRPr lang="fr-FR" sz="1400" i="1" dirty="0" smtClean="0"/>
          </a:p>
          <a:p>
            <a:r>
              <a:rPr lang="fr-FR" sz="1400" i="1" dirty="0" smtClean="0"/>
              <a:t>« La </a:t>
            </a:r>
            <a:r>
              <a:rPr lang="fr-FR" sz="1400" b="1" i="1" dirty="0" smtClean="0"/>
              <a:t>croyance aveugle dans les vertus de la concurrence a conduit à interdire ce type de régulation</a:t>
            </a:r>
            <a:r>
              <a:rPr lang="fr-FR" sz="1400" i="1" dirty="0" smtClean="0"/>
              <a:t>, </a:t>
            </a:r>
            <a:r>
              <a:rPr lang="fr-FR" sz="1400" b="1" i="1" dirty="0" smtClean="0"/>
              <a:t>permettant</a:t>
            </a:r>
            <a:r>
              <a:rPr lang="fr-FR" sz="1400" i="1" dirty="0" smtClean="0"/>
              <a:t> ainsi </a:t>
            </a:r>
            <a:r>
              <a:rPr lang="fr-FR" sz="1400" b="1" i="1" dirty="0" smtClean="0"/>
              <a:t>aux</a:t>
            </a:r>
            <a:r>
              <a:rPr lang="fr-FR" sz="1400" i="1" dirty="0" smtClean="0"/>
              <a:t> </a:t>
            </a:r>
            <a:r>
              <a:rPr lang="fr-FR" sz="1400" b="1" i="1" dirty="0" smtClean="0"/>
              <a:t>nouveaux entrants sur ce marché de viser les « bons » risques</a:t>
            </a:r>
            <a:r>
              <a:rPr lang="fr-FR" sz="1400" i="1" dirty="0" smtClean="0"/>
              <a:t> : les jeunes, les catégories économiquement favorisées. </a:t>
            </a:r>
            <a:r>
              <a:rPr lang="fr-FR" sz="1400" b="1" i="1" dirty="0" smtClean="0"/>
              <a:t>La naïveté des pouvoirs publics</a:t>
            </a:r>
            <a:r>
              <a:rPr lang="fr-FR" sz="1400" i="1" dirty="0" smtClean="0"/>
              <a:t>, qui pensaient qu’interdire les questionnaires médicaux suffirait à éviter la sélection du risque, </a:t>
            </a:r>
            <a:r>
              <a:rPr lang="fr-FR" sz="1400" b="1" i="1" dirty="0" smtClean="0"/>
              <a:t>a fait le reste</a:t>
            </a:r>
            <a:r>
              <a:rPr lang="fr-FR" sz="1400" i="1" dirty="0" smtClean="0"/>
              <a:t>. </a:t>
            </a:r>
            <a:r>
              <a:rPr lang="fr-FR" sz="1400" b="1" i="1" dirty="0" smtClean="0"/>
              <a:t>Cette prime aux nouveaux entrants a fait le lit des exclusions </a:t>
            </a:r>
            <a:r>
              <a:rPr lang="fr-FR" sz="1400" i="1" dirty="0" smtClean="0"/>
              <a:t>auxquelles nous assistons aujourd’hui.  »</a:t>
            </a:r>
          </a:p>
          <a:p>
            <a:endParaRPr lang="fr-FR" sz="1400" i="1" dirty="0" smtClean="0"/>
          </a:p>
          <a:p>
            <a:endParaRPr lang="fr-FR" sz="1400" i="1" dirty="0" smtClean="0"/>
          </a:p>
          <a:p>
            <a:r>
              <a:rPr lang="fr-FR" sz="1400" i="1" dirty="0" smtClean="0"/>
              <a:t>« un autre cercle vicieux : le nouvel entrant sur le marché qui cible les jeunes fait évidemment « vieillir » le portefeuille des assureurs déjà en place. </a:t>
            </a:r>
            <a:r>
              <a:rPr lang="fr-FR" sz="1400" b="1" i="1" dirty="0" smtClean="0"/>
              <a:t>Ceux qui arrivent ont donc un avantage concurrentiel et peuvent développer des pratiques très agressives </a:t>
            </a:r>
            <a:r>
              <a:rPr lang="fr-FR" sz="1400" i="1" dirty="0" smtClean="0"/>
              <a:t>sur un plan commercial en étant très attractifs vis-à-vis des bons risques. La </a:t>
            </a:r>
            <a:r>
              <a:rPr lang="fr-FR" sz="1400" b="1" i="1" dirty="0" smtClean="0"/>
              <a:t>seule réponse possible des assureurs en place est d’entrer eux aussi dans la segmentation, en supprimant de nombreux transfert solidaires</a:t>
            </a:r>
            <a:r>
              <a:rPr lang="fr-FR" sz="1400" i="1" dirty="0" smtClean="0"/>
              <a:t>, entre les générations par exemple. »</a:t>
            </a:r>
          </a:p>
          <a:p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8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664"/>
            <a:ext cx="8229600" cy="5761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endParaRPr lang="fr-FR" sz="1800" b="1" u="sng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467544" y="764704"/>
            <a:ext cx="7848871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 smtClean="0"/>
              <a:t>M. Etienne </a:t>
            </a:r>
            <a:r>
              <a:rPr lang="fr-FR" sz="1600" u="sng" dirty="0" err="1" smtClean="0"/>
              <a:t>Caniard</a:t>
            </a:r>
            <a:r>
              <a:rPr lang="fr-FR" sz="1600" u="sng" dirty="0" smtClean="0"/>
              <a:t>, « Mieux soignés demain ! » :</a:t>
            </a:r>
            <a:endParaRPr lang="fr-FR" sz="1600" i="1" u="sng" dirty="0" smtClean="0"/>
          </a:p>
          <a:p>
            <a:endParaRPr lang="fr-FR" sz="1600" i="1" dirty="0" smtClean="0"/>
          </a:p>
          <a:p>
            <a:endParaRPr lang="fr-FR" sz="1600" i="1" dirty="0" smtClean="0"/>
          </a:p>
          <a:p>
            <a:endParaRPr lang="fr-FR" sz="1600" i="1" dirty="0" smtClean="0"/>
          </a:p>
          <a:p>
            <a:r>
              <a:rPr lang="fr-FR" sz="1600" i="1" dirty="0" smtClean="0"/>
              <a:t>« </a:t>
            </a:r>
            <a:r>
              <a:rPr lang="fr-FR" sz="1600" b="1" i="1" dirty="0" smtClean="0"/>
              <a:t>Une concurrence non régulée entre complémentaires favorise les acteurs qui préfèrent limiter leurs interventions aux niches les plus solvables plutôt que de </a:t>
            </a:r>
            <a:r>
              <a:rPr lang="fr-FR" sz="1600" i="1" dirty="0" smtClean="0"/>
              <a:t>chercher à couvrir l’ensemble de la populations en mettant </a:t>
            </a:r>
            <a:r>
              <a:rPr lang="fr-FR" sz="1600" b="1" i="1" dirty="0" smtClean="0"/>
              <a:t>en œuvre des mécanismes de solidarité</a:t>
            </a:r>
            <a:r>
              <a:rPr lang="fr-FR" sz="1600" i="1" dirty="0" smtClean="0"/>
              <a:t>. »</a:t>
            </a:r>
          </a:p>
          <a:p>
            <a:endParaRPr lang="fr-FR" sz="1600" i="1" dirty="0" smtClean="0"/>
          </a:p>
          <a:p>
            <a:endParaRPr lang="fr-FR" sz="1600" i="1" dirty="0" smtClean="0"/>
          </a:p>
          <a:p>
            <a:r>
              <a:rPr lang="fr-FR" sz="1600" i="1" dirty="0" smtClean="0"/>
              <a:t>« </a:t>
            </a:r>
            <a:r>
              <a:rPr lang="fr-FR" sz="1600" b="1" i="1" dirty="0" smtClean="0"/>
              <a:t>Au lieu de chercher à développer les solidarités en incitant économiquement à la mutualisation la plus large</a:t>
            </a:r>
            <a:r>
              <a:rPr lang="fr-FR" sz="1600" i="1" dirty="0" smtClean="0"/>
              <a:t>, par exemple en taxant plus lourdement les acteurs qui sélectionnent les populations, </a:t>
            </a:r>
            <a:r>
              <a:rPr lang="fr-FR" sz="1600" b="1" i="1" dirty="0" smtClean="0"/>
              <a:t>on prépare une évolution « à l’américaine » pour les complémentaires</a:t>
            </a:r>
            <a:r>
              <a:rPr lang="fr-FR" sz="1600" i="1" dirty="0" smtClean="0"/>
              <a:t>. » </a:t>
            </a:r>
          </a:p>
          <a:p>
            <a:endParaRPr lang="fr-FR" sz="1600" i="1" dirty="0" smtClean="0"/>
          </a:p>
          <a:p>
            <a:endParaRPr lang="fr-FR" sz="1600" i="1" dirty="0" smtClean="0"/>
          </a:p>
          <a:p>
            <a:r>
              <a:rPr lang="fr-FR" sz="1600" i="1" dirty="0" smtClean="0"/>
              <a:t>« Les responsables mutualistes souffrent d’être mis dans des situations dans lesquelles </a:t>
            </a:r>
            <a:r>
              <a:rPr lang="fr-FR" sz="1600" b="1" i="1" dirty="0" smtClean="0"/>
              <a:t>la vertu et l’intérêt général sont économiquement pénalisés.</a:t>
            </a:r>
            <a:r>
              <a:rPr lang="fr-FR" sz="1600" i="1" dirty="0" smtClean="0"/>
              <a:t> »</a:t>
            </a:r>
          </a:p>
          <a:p>
            <a:endParaRPr lang="fr-FR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A58A9ED-9BA8-481C-BA80-5C96ED836153}" type="slidenum">
              <a:rPr lang="fr-FR" altLang="en-US" sz="1200">
                <a:latin typeface="+mj-lt"/>
              </a:rPr>
              <a:pPr algn="r">
                <a:defRPr/>
              </a:pPr>
              <a:t>9</a:t>
            </a:fld>
            <a:endParaRPr lang="fr-FR" altLang="en-US" sz="1200">
              <a:latin typeface="+mj-lt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04664"/>
            <a:ext cx="8229600" cy="57611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r>
              <a:rPr lang="fr-FR" sz="1800" b="1" u="sng" dirty="0" smtClean="0"/>
              <a:t/>
            </a:r>
            <a:br>
              <a:rPr lang="fr-FR" sz="1800" b="1" u="sng" dirty="0" smtClean="0"/>
            </a:br>
            <a:endParaRPr lang="fr-FR" sz="1800" b="1" u="sng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755576" y="836712"/>
            <a:ext cx="43204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Le dogme de la concurrence en santé </a:t>
            </a:r>
            <a:br>
              <a:rPr lang="fr-FR" b="1" dirty="0" smtClean="0"/>
            </a:br>
            <a:r>
              <a:rPr lang="fr-FR" b="1" dirty="0" smtClean="0"/>
              <a:t>largement contesté.</a:t>
            </a:r>
          </a:p>
          <a:p>
            <a:r>
              <a:rPr lang="fr-FR" b="1" dirty="0" smtClean="0"/>
              <a:t>Les enseignements de l’économie de la santé.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M. Didier </a:t>
            </a:r>
            <a:r>
              <a:rPr lang="fr-FR" dirty="0" err="1" smtClean="0"/>
              <a:t>Tabuteau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Conseiller d'État, </a:t>
            </a:r>
          </a:p>
          <a:p>
            <a:r>
              <a:rPr lang="fr-FR" dirty="0" smtClean="0"/>
              <a:t>Responsable de la Chaire Santé de Sciences-Po,</a:t>
            </a:r>
            <a:br>
              <a:rPr lang="fr-FR" dirty="0" smtClean="0"/>
            </a:br>
            <a:r>
              <a:rPr lang="fr-FR" dirty="0" smtClean="0"/>
              <a:t>Co-directeur de l’Institut Droit et Santé.</a:t>
            </a:r>
          </a:p>
          <a:p>
            <a:endParaRPr lang="fr-FR" dirty="0" smtClean="0"/>
          </a:p>
          <a:p>
            <a:r>
              <a:rPr lang="fr-FR" dirty="0" smtClean="0"/>
              <a:t>« Démocratie sanitaire »</a:t>
            </a:r>
          </a:p>
          <a:p>
            <a:r>
              <a:rPr lang="fr-FR" dirty="0" smtClean="0"/>
              <a:t>Septembre 2013.</a:t>
            </a:r>
          </a:p>
        </p:txBody>
      </p:sp>
      <p:pic>
        <p:nvPicPr>
          <p:cNvPr id="59394" name="Picture 2" descr="https://images-na.ssl-images-amazon.com/images/I/71%2BM9hSA8b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548680"/>
            <a:ext cx="3580085" cy="5395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ure">
  <a:themeElements>
    <a:clrScheme name="Bordur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ur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ordur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ur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ur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ur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10182</TotalTime>
  <Words>1064</Words>
  <Application>Microsoft Office PowerPoint</Application>
  <PresentationFormat>Affichage à l'écran (4:3)</PresentationFormat>
  <Paragraphs>788</Paragraphs>
  <Slides>44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44</vt:i4>
      </vt:variant>
    </vt:vector>
  </HeadingPairs>
  <TitlesOfParts>
    <vt:vector size="45" baseType="lpstr">
      <vt:lpstr>Bordure</vt:lpstr>
      <vt:lpstr>Conférence de presse  Santé : l’Autorité de la concurrence  à rebours de la volonté des Français ?   Mercredi 18 janvier 2017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 pour l’Audioprothèse</dc:title>
  <dc:creator>Luis</dc:creator>
  <cp:lastModifiedBy>Luis</cp:lastModifiedBy>
  <cp:revision>531</cp:revision>
  <cp:lastPrinted>1601-01-01T00:00:00Z</cp:lastPrinted>
  <dcterms:created xsi:type="dcterms:W3CDTF">2006-01-03T21:04:07Z</dcterms:created>
  <dcterms:modified xsi:type="dcterms:W3CDTF">2017-01-17T20:33:13Z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